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5"/>
  </p:notesMasterIdLst>
  <p:sldIdLst>
    <p:sldId id="256" r:id="rId2"/>
    <p:sldId id="257" r:id="rId3"/>
    <p:sldId id="258" r:id="rId4"/>
    <p:sldId id="259" r:id="rId5"/>
    <p:sldId id="260" r:id="rId6"/>
    <p:sldId id="261" r:id="rId7"/>
    <p:sldId id="337" r:id="rId8"/>
    <p:sldId id="262" r:id="rId9"/>
    <p:sldId id="263" r:id="rId10"/>
    <p:sldId id="264" r:id="rId11"/>
    <p:sldId id="265" r:id="rId12"/>
    <p:sldId id="266" r:id="rId13"/>
    <p:sldId id="268" r:id="rId14"/>
    <p:sldId id="269" r:id="rId15"/>
    <p:sldId id="270" r:id="rId16"/>
    <p:sldId id="271" r:id="rId17"/>
    <p:sldId id="272" r:id="rId18"/>
    <p:sldId id="273" r:id="rId19"/>
    <p:sldId id="274" r:id="rId20"/>
    <p:sldId id="275" r:id="rId21"/>
    <p:sldId id="276" r:id="rId22"/>
    <p:sldId id="294" r:id="rId23"/>
    <p:sldId id="295" r:id="rId24"/>
    <p:sldId id="296" r:id="rId25"/>
    <p:sldId id="298" r:id="rId26"/>
    <p:sldId id="300" r:id="rId27"/>
    <p:sldId id="301" r:id="rId28"/>
    <p:sldId id="299" r:id="rId29"/>
    <p:sldId id="302" r:id="rId30"/>
    <p:sldId id="303" r:id="rId31"/>
    <p:sldId id="277" r:id="rId32"/>
    <p:sldId id="280" r:id="rId33"/>
    <p:sldId id="281" r:id="rId34"/>
    <p:sldId id="282" r:id="rId35"/>
    <p:sldId id="319" r:id="rId36"/>
    <p:sldId id="304" r:id="rId37"/>
    <p:sldId id="305" r:id="rId38"/>
    <p:sldId id="306" r:id="rId39"/>
    <p:sldId id="307" r:id="rId40"/>
    <p:sldId id="308" r:id="rId41"/>
    <p:sldId id="338" r:id="rId42"/>
    <p:sldId id="309" r:id="rId43"/>
    <p:sldId id="310" r:id="rId44"/>
    <p:sldId id="311" r:id="rId45"/>
    <p:sldId id="314" r:id="rId46"/>
    <p:sldId id="313" r:id="rId47"/>
    <p:sldId id="318" r:id="rId48"/>
    <p:sldId id="312" r:id="rId49"/>
    <p:sldId id="339" r:id="rId50"/>
    <p:sldId id="315" r:id="rId51"/>
    <p:sldId id="317" r:id="rId52"/>
    <p:sldId id="390" r:id="rId53"/>
    <p:sldId id="342" r:id="rId54"/>
    <p:sldId id="320" r:id="rId55"/>
    <p:sldId id="321" r:id="rId56"/>
    <p:sldId id="322" r:id="rId57"/>
    <p:sldId id="323" r:id="rId58"/>
    <p:sldId id="325" r:id="rId59"/>
    <p:sldId id="326" r:id="rId60"/>
    <p:sldId id="331" r:id="rId61"/>
    <p:sldId id="327" r:id="rId62"/>
    <p:sldId id="333" r:id="rId63"/>
    <p:sldId id="328" r:id="rId64"/>
    <p:sldId id="329" r:id="rId65"/>
    <p:sldId id="341" r:id="rId66"/>
    <p:sldId id="330" r:id="rId67"/>
    <p:sldId id="335" r:id="rId68"/>
    <p:sldId id="393" r:id="rId69"/>
    <p:sldId id="340" r:id="rId70"/>
    <p:sldId id="336" r:id="rId71"/>
    <p:sldId id="389" r:id="rId72"/>
    <p:sldId id="343" r:id="rId73"/>
    <p:sldId id="344" r:id="rId74"/>
    <p:sldId id="345" r:id="rId75"/>
    <p:sldId id="346" r:id="rId76"/>
    <p:sldId id="347" r:id="rId77"/>
    <p:sldId id="348" r:id="rId78"/>
    <p:sldId id="349" r:id="rId79"/>
    <p:sldId id="356" r:id="rId80"/>
    <p:sldId id="392" r:id="rId81"/>
    <p:sldId id="357" r:id="rId82"/>
    <p:sldId id="358" r:id="rId83"/>
    <p:sldId id="359" r:id="rId84"/>
    <p:sldId id="360" r:id="rId85"/>
    <p:sldId id="361" r:id="rId86"/>
    <p:sldId id="394" r:id="rId87"/>
    <p:sldId id="395" r:id="rId88"/>
    <p:sldId id="396" r:id="rId89"/>
    <p:sldId id="397" r:id="rId90"/>
    <p:sldId id="398" r:id="rId91"/>
    <p:sldId id="368" r:id="rId92"/>
    <p:sldId id="399" r:id="rId93"/>
    <p:sldId id="400" r:id="rId94"/>
    <p:sldId id="401" r:id="rId95"/>
    <p:sldId id="372" r:id="rId96"/>
    <p:sldId id="373" r:id="rId97"/>
    <p:sldId id="374" r:id="rId98"/>
    <p:sldId id="375" r:id="rId99"/>
    <p:sldId id="402" r:id="rId100"/>
    <p:sldId id="403" r:id="rId101"/>
    <p:sldId id="382" r:id="rId102"/>
    <p:sldId id="404" r:id="rId103"/>
    <p:sldId id="408" r:id="rId104"/>
    <p:sldId id="405" r:id="rId105"/>
    <p:sldId id="406" r:id="rId106"/>
    <p:sldId id="407" r:id="rId107"/>
    <p:sldId id="387" r:id="rId108"/>
    <p:sldId id="388" r:id="rId109"/>
    <p:sldId id="289" r:id="rId110"/>
    <p:sldId id="291" r:id="rId111"/>
    <p:sldId id="290" r:id="rId112"/>
    <p:sldId id="292" r:id="rId113"/>
    <p:sldId id="293" r:id="rId114"/>
  </p:sldIdLst>
  <p:sldSz cx="9144000" cy="5715000" type="screen16x10"/>
  <p:notesSz cx="6858000" cy="9144000"/>
  <p:embeddedFontLst>
    <p:embeddedFont>
      <p:font typeface="Lato" panose="020F0502020204030203" pitchFamily="34" charset="0"/>
      <p:regular r:id="rId116"/>
      <p:bold r:id="rId117"/>
      <p:italic r:id="rId118"/>
      <p:boldItalic r:id="rId119"/>
    </p:embeddedFont>
    <p:embeddedFont>
      <p:font typeface="Montserrat" panose="00000500000000000000" pitchFamily="2" charset="0"/>
      <p:regular r:id="rId120"/>
      <p:bold r:id="rId121"/>
      <p:italic r:id="rId122"/>
      <p:boldItalic r:id="rId123"/>
    </p:embeddedFont>
    <p:embeddedFont>
      <p:font typeface="Montserrat ExtraBold" panose="00000900000000000000" pitchFamily="2" charset="0"/>
      <p:bold r:id="rId124"/>
      <p:boldItalic r:id="rId1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6" roundtripDataSignature="AMtx7mhs7daiMWDoUOlTxrh+90VdHVfTW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84" d="100"/>
          <a:sy n="184" d="100"/>
        </p:scale>
        <p:origin x="3648" y="150"/>
      </p:cViewPr>
      <p:guideLst>
        <p:guide orient="horz" pos="180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font" Target="fonts/font2.fntdata"/><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font" Target="fonts/font8.fntdata"/><Relationship Id="rId128"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font" Target="fonts/font3.fntdata"/><Relationship Id="rId126" Type="http://customschemas.google.com/relationships/presentationmetadata" Target="meta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font" Target="fonts/font1.fntdata"/><Relationship Id="rId124" Type="http://schemas.openxmlformats.org/officeDocument/2006/relationships/font" Target="fonts/font9.fntdata"/><Relationship Id="rId12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font" Target="fonts/font4.fntdata"/><Relationship Id="rId12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font" Target="fonts/font7.fntdata"/><Relationship Id="rId13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font" Target="fonts/font5.fntdata"/><Relationship Id="rId125" Type="http://schemas.openxmlformats.org/officeDocument/2006/relationships/font" Target="fonts/font10.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fr-FR" sz="1200" b="0" i="0" u="none" strike="noStrike" cap="none">
                <a:solidFill>
                  <a:schemeClr val="dk1"/>
                </a:solidFill>
                <a:latin typeface="Calibri"/>
                <a:ea typeface="Calibri"/>
                <a:cs typeface="Calibri"/>
                <a:sym typeface="Calibri"/>
              </a:rPr>
              <a:t>‹N°›</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5" name="Google Shape;55;p1: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0784447cb4_0_32: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 name="Google Shape;109;g30784447cb4_0_3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0" name="Google Shape;110;g30784447cb4_0_3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10</a:t>
            </a:fld>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aed57810c0_0_253: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7" name="Google Shape;297;g2aed57810c0_0_25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8" name="Google Shape;298;g2aed57810c0_0_25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110</a:t>
            </a:fld>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aed57810c0_0_80: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0" name="Google Shape;290;g2aed57810c0_0_8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457200" lvl="0" indent="0" algn="l" rtl="0">
              <a:spcBef>
                <a:spcPts val="360"/>
              </a:spcBef>
              <a:spcAft>
                <a:spcPts val="0"/>
              </a:spcAft>
              <a:buClr>
                <a:schemeClr val="dk1"/>
              </a:buClr>
              <a:buSzPts val="5538"/>
              <a:buFont typeface="Arial"/>
              <a:buNone/>
            </a:pPr>
            <a:r>
              <a:rPr lang="fr-FR" sz="1500" i="1">
                <a:solidFill>
                  <a:srgbClr val="262626"/>
                </a:solidFill>
                <a:latin typeface="Lato"/>
                <a:ea typeface="Lato"/>
                <a:cs typeface="Lato"/>
                <a:sym typeface="Lato"/>
              </a:rPr>
              <a:t>Prenez 10 mn pour passer en revue les notions fortes de cette formation et expliquez leurs du point du vue du développeur pourquoi ces notions sont importantes et pourquoi ils ont intérêt à suivre cette formations.</a:t>
            </a:r>
            <a:endParaRPr sz="1500" i="1">
              <a:solidFill>
                <a:srgbClr val="262626"/>
              </a:solidFill>
              <a:latin typeface="Lato"/>
              <a:ea typeface="Lato"/>
              <a:cs typeface="Lato"/>
              <a:sym typeface="Lato"/>
            </a:endParaRPr>
          </a:p>
          <a:p>
            <a:pPr marL="457200" lvl="0" indent="0" algn="l" rtl="0">
              <a:spcBef>
                <a:spcPts val="360"/>
              </a:spcBef>
              <a:spcAft>
                <a:spcPts val="0"/>
              </a:spcAft>
              <a:buClr>
                <a:schemeClr val="dk1"/>
              </a:buClr>
              <a:buSzPts val="5538"/>
              <a:buFont typeface="Arial"/>
              <a:buNone/>
            </a:pPr>
            <a:r>
              <a:rPr lang="fr-FR" sz="3500" i="1">
                <a:solidFill>
                  <a:srgbClr val="262626"/>
                </a:solidFill>
                <a:latin typeface="Lato"/>
                <a:ea typeface="Lato"/>
                <a:cs typeface="Lato"/>
                <a:sym typeface="Lato"/>
              </a:rPr>
              <a:t>Recommandez aux stagiaires de s’inscrire s’ils le souhaitent dans 2, 6 mois (à vous de voir le délais acceptable pour bien valider les notions apprises durant votre formation avant de s’inscrire sur la formation avancée que vous leur présentez.</a:t>
            </a:r>
            <a:endParaRPr sz="3500" i="1">
              <a:solidFill>
                <a:srgbClr val="262626"/>
              </a:solidFill>
              <a:latin typeface="Lato"/>
              <a:ea typeface="Lato"/>
              <a:cs typeface="Lato"/>
              <a:sym typeface="Lato"/>
            </a:endParaRPr>
          </a:p>
          <a:p>
            <a:pPr marL="457200" lvl="0" indent="0" algn="l" rtl="0">
              <a:spcBef>
                <a:spcPts val="360"/>
              </a:spcBef>
              <a:spcAft>
                <a:spcPts val="0"/>
              </a:spcAft>
              <a:buClr>
                <a:schemeClr val="dk1"/>
              </a:buClr>
              <a:buSzPts val="5538"/>
              <a:buFont typeface="Arial"/>
              <a:buNone/>
            </a:pPr>
            <a:r>
              <a:rPr lang="fr-FR" sz="3500" i="1">
                <a:solidFill>
                  <a:srgbClr val="262626"/>
                </a:solidFill>
                <a:latin typeface="Lato"/>
                <a:ea typeface="Lato"/>
                <a:cs typeface="Lato"/>
                <a:sym typeface="Lato"/>
              </a:rPr>
              <a:t>Expliquez aux stagiaires que s’ils font la formation avancée avec vous, ils auront la vraie continuité de cette formation initiation (personnellement en initiation je fait un crm avec les stagiaires, sur l’avancé, je fais télécharger depuis mon github cette application et j’aborde toutes les notions de la formation avancée en améliorant, modifiant le crm, en ajoutant des fonctionnalités, et je l’explique aux stagiaires). A terme vous serez davantage sollicité pour faire des formations avancé.</a:t>
            </a:r>
            <a:endParaRPr sz="3500" i="1">
              <a:solidFill>
                <a:srgbClr val="262626"/>
              </a:solidFill>
              <a:latin typeface="Lato"/>
              <a:ea typeface="Lato"/>
              <a:cs typeface="Lato"/>
              <a:sym typeface="Lato"/>
            </a:endParaRPr>
          </a:p>
          <a:p>
            <a:pPr marL="457200" lvl="0" indent="0" algn="l" rtl="0">
              <a:spcBef>
                <a:spcPts val="360"/>
              </a:spcBef>
              <a:spcAft>
                <a:spcPts val="0"/>
              </a:spcAft>
              <a:buClr>
                <a:schemeClr val="dk1"/>
              </a:buClr>
              <a:buSzPts val="5538"/>
              <a:buFont typeface="Arial"/>
              <a:buNone/>
            </a:pPr>
            <a:r>
              <a:rPr lang="fr-FR" sz="3500" i="1">
                <a:solidFill>
                  <a:srgbClr val="262626"/>
                </a:solidFill>
                <a:latin typeface="Lato"/>
                <a:ea typeface="Lato"/>
                <a:cs typeface="Lato"/>
                <a:sym typeface="Lato"/>
              </a:rPr>
              <a:t>N’oubliez pas que ces supports de cours sont remis au centre de formation, il verra donc que vous faites en fin de formation la promotion d’une nouvelle formation avancée. Trop peu de formateurs le font.</a:t>
            </a:r>
            <a:endParaRPr sz="3500" i="1">
              <a:solidFill>
                <a:srgbClr val="262626"/>
              </a:solidFill>
              <a:latin typeface="Lato"/>
              <a:ea typeface="Lato"/>
              <a:cs typeface="Lato"/>
              <a:sym typeface="Lato"/>
            </a:endParaRPr>
          </a:p>
          <a:p>
            <a:pPr marL="457200" lvl="0" indent="0" algn="l" rtl="0">
              <a:spcBef>
                <a:spcPts val="360"/>
              </a:spcBef>
              <a:spcAft>
                <a:spcPts val="0"/>
              </a:spcAft>
              <a:buClr>
                <a:schemeClr val="dk1"/>
              </a:buClr>
              <a:buSzPts val="5538"/>
              <a:buFont typeface="Arial"/>
              <a:buNone/>
            </a:pPr>
            <a:r>
              <a:rPr lang="fr-FR" sz="3500" i="1">
                <a:solidFill>
                  <a:srgbClr val="262626"/>
                </a:solidFill>
                <a:latin typeface="Lato"/>
                <a:ea typeface="Lato"/>
                <a:cs typeface="Lato"/>
                <a:sym typeface="Lato"/>
              </a:rPr>
              <a:t>En le faisant, non seulement vous nous aidez à tenir nos engagements auprès du centre mais en plus vous vous ferez remarquer très positivement à titre personnel par le centre de formation qui ne manquera pas de vous solliciter de plus en plus parce que vous l’aidez à vendre d’autres formations en fin de chaque session que vous faites. Les commerciaux en particuliers vous sollicitons davantage.</a:t>
            </a:r>
            <a:endParaRPr sz="3500" i="1">
              <a:solidFill>
                <a:srgbClr val="262626"/>
              </a:solidFill>
              <a:latin typeface="Lato"/>
              <a:ea typeface="Lato"/>
              <a:cs typeface="Lato"/>
              <a:sym typeface="Lato"/>
            </a:endParaRPr>
          </a:p>
          <a:p>
            <a:pPr marL="457200" lvl="0" indent="0" algn="l" rtl="0">
              <a:spcBef>
                <a:spcPts val="360"/>
              </a:spcBef>
              <a:spcAft>
                <a:spcPts val="0"/>
              </a:spcAft>
              <a:buClr>
                <a:schemeClr val="dk1"/>
              </a:buClr>
              <a:buSzPts val="5538"/>
              <a:buFont typeface="Arial"/>
              <a:buNone/>
            </a:pPr>
            <a:r>
              <a:rPr lang="fr-FR" sz="3500" i="1">
                <a:solidFill>
                  <a:srgbClr val="262626"/>
                </a:solidFill>
                <a:latin typeface="Lato"/>
                <a:ea typeface="Lato"/>
                <a:cs typeface="Lato"/>
                <a:sym typeface="Lato"/>
              </a:rPr>
              <a:t>Récupérez les nom, prénom, email des stagiaires intéressés par la formation avancée que vous venez de promouvoir ainsi que la période à laquelle ils souhaiteraient suivre cette formation (dans 2,6,12 mois….)</a:t>
            </a:r>
            <a:endParaRPr sz="35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291" name="Google Shape;291;g2aed57810c0_0_8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111</a:t>
            </a:fld>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aed57810c0_0_86: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3" name="Google Shape;303;g2aed57810c0_0_8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91" i="1">
                <a:solidFill>
                  <a:srgbClr val="262626"/>
                </a:solidFill>
                <a:latin typeface="Lato"/>
                <a:ea typeface="Lato"/>
                <a:cs typeface="Lato"/>
                <a:sym typeface="Lato"/>
              </a:rPr>
              <a:t>Bilan formation à remplir obligatoirement (qualiopi), Cela fait parti de vos obligations contractuelles. Dans tous les cas , laissez ce slide pour ne pas oublier.</a:t>
            </a:r>
            <a:endParaRPr sz="1491"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endParaRPr sz="1491"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91" i="1">
                <a:solidFill>
                  <a:srgbClr val="262626"/>
                </a:solidFill>
                <a:latin typeface="Lato"/>
                <a:ea typeface="Lato"/>
                <a:cs typeface="Lato"/>
                <a:sym typeface="Lato"/>
              </a:rPr>
              <a:t>Envoyez un bilan formation par mail  en expliquant que vous avez promu la formation suivante (préciser laquelle) et que les stagiaires suivants sont intéressés (nom, prénom, email). Nous transmettons ensuite au centre de formation qui vous sollicitera pour cette prochaine formation en priorité. </a:t>
            </a:r>
            <a:endParaRPr sz="1491"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304" name="Google Shape;304;g2aed57810c0_0_8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112</a:t>
            </a:fld>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aed57810c0_0_260: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0" name="Google Shape;310;g2aed57810c0_0_26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946"/>
              <a:buFont typeface="Arial"/>
              <a:buNone/>
            </a:pPr>
            <a:r>
              <a:rPr lang="fr-FR" sz="1682" i="1">
                <a:solidFill>
                  <a:srgbClr val="262626"/>
                </a:solidFill>
                <a:latin typeface="Lato"/>
                <a:ea typeface="Lato"/>
                <a:cs typeface="Lato"/>
                <a:sym typeface="Lato"/>
              </a:rPr>
              <a:t>Attention, pas de logo ou lien vers votre site web, vous ne devez pas promouvoir votre société quand vous intervenez pour un centre, c’est une faute grave.</a:t>
            </a:r>
            <a:endParaRPr sz="1682"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311" name="Google Shape;311;g2aed57810c0_0_26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113</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0784447cb4_0_38: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g30784447cb4_0_3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fr-FR"/>
              <a:t>Expliquez dès le démarrage que vous devez faire remplir les évaluations de fin de stage un peu avant la fin de la journée le dernier jour. Il faut toujours prévenir les stagiaires.</a:t>
            </a:r>
            <a:endParaRPr/>
          </a:p>
        </p:txBody>
      </p:sp>
      <p:sp>
        <p:nvSpPr>
          <p:cNvPr id="117" name="Google Shape;117;g30784447cb4_0_3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aed57810c0_0_20: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g2aed57810c0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Ici j’explique aux stagiaires comment va se dérouler ma formation et comment j’ai structuré ma formation, ensuite je tiens ma formation en respectant la structure énoncée. C’est très important de montrer aux stagiaires ce qui les attend durant la formation et vous montrerez ainsi que vous avez bien préparé votre formation en bon formateur.</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24" name="Google Shape;124;g2aed57810c0_0_2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aed57810c0_0_26: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 name="Google Shape;137;g2aed57810c0_0_2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Expliquez à vos stagiaires qu’après la formation ils pourront rejouer cette formation ou revoir certains point grâce à la cohérence de vos contenus. Grâce à la table des matière ils pourront revenir directement sur  les chapitres qui les interessent, et ils auront les mêmes repairs sur votre github parce que vous avez pensé à versionner à chaque chapitre et que le nom de chaque version est exactement le même que le titre donné à chaque chapitre. Vous donnerez ainsi l’impression aux stagiaires que vous avez produits des efforts de préparation et d’organisation pour leur apporter une formation de meilleure qualité. Vous pourrez aussi utiliser votre github et les heures de chaque comit pour savoir si le timing que vous aviez imaginé en préparant votre formation est conforme à la réalité ou si au contraire vous devez revoir votre timing sur la prochaine session. Vous serez également en mesure de justifier le temps passé sur chaque notion grâce à l’heure des comit ou des upload sur un Drive.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38" name="Google Shape;138;g2aed57810c0_0_2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aed57810c0_0_32: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 name="Google Shape;144;g2aed57810c0_0_3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ce slide vous permet de ne pas oublier, rappelez vous que les centres de formations ont l’obligation de présenter lors d’un audit Qualiopi les supports de cours et énoncés des TP de validation des acquis, n’oubliez pas de faire de nous faire  parvenir ces éléments quelques jours avant le début de votre formation ; En mettant vos énoncés de TP sur votre support de cours, vous serez ainsi certain de les avoir fourni à Boomerang Consulting en plus de votre support de cours. Vous devez nous envoyer votre support de cours avant la formation pour qu’on puisse le transmettre au client, le mettre à disposition des stagiaires en début de formation sur Teams et sur Github (ou Drive). Boomerang Consulting et les stagiaires y auront ainsi toujours accès y compris après votre formation.</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45" name="Google Shape;145;g2aed57810c0_0_3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aed57810c0_0_38: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 name="Google Shape;151;g2aed57810c0_0_3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Ce slide vous permet de ne pas oublier de mentionner les google forms. Les google forms vous permettent d’avoir un retour individuel des stagiaires sans qu’ils soient obligés de s’exprimer à haute voix devant tout le groupe. Vous gagnez du temps car plus rapide qu’un tour de table. Vous pourrez communiquer ces google forms en cas de mauvaise évaluation. Ne pas partager avec les stagiaires les réponses apportées sur ces google forms, c’est uniquement pour le formateur, si vous les partagez les stagiaires ne seront pas sincères. Vous permet de verrouiller à chaque demi journée les évaluations formateur de fin de session. Vous permet d’adapter vos cours à chaque demi journée pour le rythme et l’équilibre théorie/pratique ou savoir si vous devez revenir sur des notions en fonction des réponses apportées par les stagiaires.</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Vous montrerez ainsi aux stagiaires que vous avez mis en place un outil quotidien et qu’en bon formateur vous vous souciez de leurs ressentis durant toute la formation pour vous adapter.</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endParaRPr sz="1800">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52" name="Google Shape;152;g2aed57810c0_0_3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aed57810c0_0_229: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8" name="Google Shape;158;g2aed57810c0_0_22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Cette table des matières est importante, elle montre d’une part que vous avez respecté le plan de cours en listant chacune des notions. D’autre part, vous facilitez le travail du stagiaire qui souhaite revenir plus tard sur un chapitre en particulier. Enfin, quand un stagiaire décroche pour quelques secondes d'inattentions, vous pourrez lui indiquer facilement à quel chapitre vous en êtes pour ne pas interrompre le cours.</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59" name="Google Shape;159;g2aed57810c0_0_22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aed57810c0_0_8: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 name="Google Shape;165;g2aed57810c0_0_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946"/>
              <a:buFont typeface="Arial"/>
              <a:buNone/>
            </a:pPr>
            <a:r>
              <a:rPr lang="fr-FR" sz="1682" i="1">
                <a:solidFill>
                  <a:srgbClr val="262626"/>
                </a:solidFill>
                <a:latin typeface="Lato"/>
                <a:ea typeface="Lato"/>
                <a:cs typeface="Lato"/>
                <a:sym typeface="Lato"/>
              </a:rPr>
              <a:t>Laissez ce Slide pour être certain de ne pas oublier. Quand vous arrivez sur ce slide avec les stagiaires, même si l’heure de la pause de 10h30 n’est pas arrivée, vous pouvez demander aux stagiaires d’attendre 30 secondes, le temps pour vous d’envoyer un mail au centre de formation pour leur dire si tout le monde est présent et a les prérequis pour suivre cette formation. Ce mail avant 10h30 est une obligation, cela fait parti des process imposés par Boomerang Consulting et fait parti du métier de formateur.</a:t>
            </a:r>
            <a:endParaRPr sz="1682" i="1">
              <a:solidFill>
                <a:srgbClr val="262626"/>
              </a:solidFill>
              <a:latin typeface="Lato"/>
              <a:ea typeface="Lato"/>
              <a:cs typeface="Lato"/>
              <a:sym typeface="Lato"/>
            </a:endParaRPr>
          </a:p>
          <a:p>
            <a:pPr marL="0" lvl="0" indent="0" algn="l" rtl="0">
              <a:spcBef>
                <a:spcPts val="360"/>
              </a:spcBef>
              <a:spcAft>
                <a:spcPts val="0"/>
              </a:spcAft>
              <a:buClr>
                <a:schemeClr val="dk1"/>
              </a:buClr>
              <a:buSzPts val="1946"/>
              <a:buFont typeface="Arial"/>
              <a:buNone/>
            </a:pPr>
            <a:r>
              <a:rPr lang="fr-FR" sz="1682" i="1">
                <a:solidFill>
                  <a:srgbClr val="262626"/>
                </a:solidFill>
                <a:latin typeface="Lato"/>
                <a:ea typeface="Lato"/>
                <a:cs typeface="Lato"/>
                <a:sym typeface="Lato"/>
              </a:rPr>
              <a:t>A mettre dans votre email : </a:t>
            </a:r>
            <a:endParaRPr sz="1682" i="1">
              <a:solidFill>
                <a:srgbClr val="262626"/>
              </a:solidFill>
              <a:latin typeface="Lato"/>
              <a:ea typeface="Lato"/>
              <a:cs typeface="Lato"/>
              <a:sym typeface="Lato"/>
            </a:endParaRPr>
          </a:p>
          <a:p>
            <a:pPr marL="457200" lvl="0" indent="-335481" algn="l" rtl="0">
              <a:spcBef>
                <a:spcPts val="360"/>
              </a:spcBef>
              <a:spcAft>
                <a:spcPts val="0"/>
              </a:spcAft>
              <a:buClr>
                <a:srgbClr val="F1C232"/>
              </a:buClr>
              <a:buSzPts val="1682"/>
              <a:buFont typeface="Lato"/>
              <a:buChar char="●"/>
            </a:pPr>
            <a:r>
              <a:rPr lang="fr-FR" sz="1682" i="1">
                <a:solidFill>
                  <a:srgbClr val="262626"/>
                </a:solidFill>
                <a:latin typeface="Lato"/>
                <a:ea typeface="Lato"/>
                <a:cs typeface="Lato"/>
                <a:sym typeface="Lato"/>
              </a:rPr>
              <a:t>Si tout le monde est présent et si tout le monde a les prérequis (email à envoyer même si tout le monde est présent et a les prérequis).</a:t>
            </a:r>
            <a:endParaRPr sz="1682" i="1">
              <a:solidFill>
                <a:srgbClr val="262626"/>
              </a:solidFill>
              <a:latin typeface="Lato"/>
              <a:ea typeface="Lato"/>
              <a:cs typeface="Lato"/>
              <a:sym typeface="Lato"/>
            </a:endParaRPr>
          </a:p>
          <a:p>
            <a:pPr marL="457200" lvl="0" indent="-335481" algn="l" rtl="0">
              <a:spcBef>
                <a:spcPts val="0"/>
              </a:spcBef>
              <a:spcAft>
                <a:spcPts val="0"/>
              </a:spcAft>
              <a:buClr>
                <a:srgbClr val="F1C232"/>
              </a:buClr>
              <a:buSzPts val="1682"/>
              <a:buFont typeface="Lato"/>
              <a:buChar char="●"/>
            </a:pPr>
            <a:r>
              <a:rPr lang="fr-FR" sz="1682" i="1">
                <a:solidFill>
                  <a:srgbClr val="262626"/>
                </a:solidFill>
                <a:latin typeface="Lato"/>
                <a:ea typeface="Lato"/>
                <a:cs typeface="Lato"/>
                <a:sym typeface="Lato"/>
              </a:rPr>
              <a:t>Numéro de session.</a:t>
            </a:r>
            <a:endParaRPr sz="1682" i="1">
              <a:solidFill>
                <a:srgbClr val="262626"/>
              </a:solidFill>
              <a:latin typeface="Lato"/>
              <a:ea typeface="Lato"/>
              <a:cs typeface="Lato"/>
              <a:sym typeface="Lato"/>
            </a:endParaRPr>
          </a:p>
          <a:p>
            <a:pPr marL="457200" lvl="0" indent="-335481" algn="l" rtl="0">
              <a:spcBef>
                <a:spcPts val="0"/>
              </a:spcBef>
              <a:spcAft>
                <a:spcPts val="0"/>
              </a:spcAft>
              <a:buClr>
                <a:srgbClr val="F1C232"/>
              </a:buClr>
              <a:buSzPts val="1682"/>
              <a:buFont typeface="Lato"/>
              <a:buChar char="●"/>
            </a:pPr>
            <a:r>
              <a:rPr lang="fr-FR" sz="1682" i="1">
                <a:solidFill>
                  <a:srgbClr val="262626"/>
                </a:solidFill>
                <a:latin typeface="Lato"/>
                <a:ea typeface="Lato"/>
                <a:cs typeface="Lato"/>
                <a:sym typeface="Lato"/>
              </a:rPr>
              <a:t>Nom, prénom, email des absents (si absents)</a:t>
            </a:r>
            <a:endParaRPr sz="1682" i="1">
              <a:solidFill>
                <a:srgbClr val="262626"/>
              </a:solidFill>
              <a:latin typeface="Lato"/>
              <a:ea typeface="Lato"/>
              <a:cs typeface="Lato"/>
              <a:sym typeface="Lato"/>
            </a:endParaRPr>
          </a:p>
          <a:p>
            <a:pPr marL="457200" lvl="0" indent="-335481" algn="l" rtl="0">
              <a:spcBef>
                <a:spcPts val="0"/>
              </a:spcBef>
              <a:spcAft>
                <a:spcPts val="0"/>
              </a:spcAft>
              <a:buClr>
                <a:srgbClr val="F1C232"/>
              </a:buClr>
              <a:buSzPts val="1682"/>
              <a:buFont typeface="Lato"/>
              <a:buChar char="●"/>
            </a:pPr>
            <a:r>
              <a:rPr lang="fr-FR" sz="1682" i="1">
                <a:solidFill>
                  <a:srgbClr val="262626"/>
                </a:solidFill>
                <a:latin typeface="Lato"/>
                <a:ea typeface="Lato"/>
                <a:cs typeface="Lato"/>
                <a:sym typeface="Lato"/>
              </a:rPr>
              <a:t>Nom, prénom, email des personnes qui n’ont pas les prérequis ou qui ont plus que les prérequis.</a:t>
            </a:r>
            <a:endParaRPr sz="1682" i="1">
              <a:solidFill>
                <a:srgbClr val="262626"/>
              </a:solidFill>
              <a:latin typeface="Lato"/>
              <a:ea typeface="Lato"/>
              <a:cs typeface="Lato"/>
              <a:sym typeface="Lato"/>
            </a:endParaRPr>
          </a:p>
          <a:p>
            <a:pPr marL="457200" lvl="0" indent="-335481" algn="l" rtl="0">
              <a:spcBef>
                <a:spcPts val="0"/>
              </a:spcBef>
              <a:spcAft>
                <a:spcPts val="0"/>
              </a:spcAft>
              <a:buClr>
                <a:srgbClr val="F1C232"/>
              </a:buClr>
              <a:buSzPts val="1682"/>
              <a:buFont typeface="Lato"/>
              <a:buChar char="●"/>
            </a:pPr>
            <a:r>
              <a:rPr lang="fr-FR" sz="1682" i="1">
                <a:solidFill>
                  <a:srgbClr val="262626"/>
                </a:solidFill>
                <a:latin typeface="Lato"/>
                <a:ea typeface="Lato"/>
                <a:cs typeface="Lato"/>
                <a:sym typeface="Lato"/>
              </a:rPr>
              <a:t>Tout problème détecté avant la pause qui risque de nuire au bon déroulement de la formation.</a:t>
            </a:r>
            <a:endParaRPr sz="1682" i="1">
              <a:solidFill>
                <a:srgbClr val="262626"/>
              </a:solidFill>
              <a:latin typeface="Lato"/>
              <a:ea typeface="Lato"/>
              <a:cs typeface="Lato"/>
              <a:sym typeface="Lato"/>
            </a:endParaRPr>
          </a:p>
          <a:p>
            <a:pPr marL="0" lvl="0" indent="0" algn="l" rtl="0">
              <a:spcBef>
                <a:spcPts val="360"/>
              </a:spcBef>
              <a:spcAft>
                <a:spcPts val="0"/>
              </a:spcAft>
              <a:buClr>
                <a:schemeClr val="dk1"/>
              </a:buClr>
              <a:buSzPts val="1946"/>
              <a:buFont typeface="Arial"/>
              <a:buNone/>
            </a:pPr>
            <a:endParaRPr sz="1800">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66" name="Google Shape;166;g2aed57810c0_0_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aed57810c0_0_153: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 name="Google Shape;172;g2aed57810c0_0_15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3" name="Google Shape;173;g2aed57810c0_0_15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aed57810c0_0_44: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g2aed57810c0_0_4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9" name="Google Shape;179;g2aed57810c0_0_4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aed57810c0_0_0: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 name="Google Shape;59;g2aed57810c0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500" i="1">
                <a:solidFill>
                  <a:srgbClr val="262626"/>
                </a:solidFill>
                <a:latin typeface="Lato"/>
                <a:ea typeface="Lato"/>
                <a:cs typeface="Lato"/>
                <a:sym typeface="Lato"/>
              </a:rPr>
              <a:t>Pas de logo ni liens ni aucune communication sur votre société dans votre support de cours, vous intervenez et vous présentez comme formateur Boomerang Consulting.</a:t>
            </a:r>
            <a:endParaRPr sz="15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500" i="1">
                <a:solidFill>
                  <a:srgbClr val="262626"/>
                </a:solidFill>
                <a:latin typeface="Lato"/>
                <a:ea typeface="Lato"/>
                <a:cs typeface="Lato"/>
                <a:sym typeface="Lato"/>
              </a:rPr>
              <a:t>La moindre des choses est de commencer votre formation Boomerang Consulting en souhaitant la bienvenue à vos stagiaires. Vous devez refléter une image positive de Boomerang Consulting qui vous emploie pour cette mission.</a:t>
            </a:r>
            <a:endParaRPr sz="15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500" i="1">
                <a:solidFill>
                  <a:srgbClr val="262626"/>
                </a:solidFill>
                <a:latin typeface="Lato"/>
                <a:ea typeface="Lato"/>
                <a:cs typeface="Lato"/>
                <a:sym typeface="Lato"/>
              </a:rPr>
              <a:t>Vous pouvez au mieux mettre sur vos slides vos nom, prénom, résumé de votre parcours de formateur et expériences (très bref) et votre email personnel. Pensez à donner votre numéro de téléphone aux stagiaires et leur demander de vous prévenir en cas de retard.</a:t>
            </a:r>
            <a:endParaRPr sz="15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60" name="Google Shape;60;g2aed57810c0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bcaf421a25_0_0: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aed57810c0_0_98: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87F87E6C-DD85-296A-F949-E966C808EE73}"/>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2776DC51-3837-A9F0-BC0A-072413D18B07}"/>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51C88EEB-F774-7A2C-187D-2A2021920ED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6726E708-1353-F0D2-6FAC-3FE755F01FE9}"/>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22</a:t>
            </a:fld>
            <a:endParaRPr/>
          </a:p>
        </p:txBody>
      </p:sp>
    </p:spTree>
    <p:extLst>
      <p:ext uri="{BB962C8B-B14F-4D97-AF65-F5344CB8AC3E}">
        <p14:creationId xmlns:p14="http://schemas.microsoft.com/office/powerpoint/2010/main" val="16831784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B768B258-32E7-7422-260D-1D6D6CFD0DF1}"/>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430D13B6-112C-1ECA-E01F-C1AD7B945EEA}"/>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ADEBD596-54B0-2EB1-7CC4-05A878CFFAF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80BFA6B5-8466-6BD3-F791-4750DB6E3DFB}"/>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23</a:t>
            </a:fld>
            <a:endParaRPr/>
          </a:p>
        </p:txBody>
      </p:sp>
    </p:spTree>
    <p:extLst>
      <p:ext uri="{BB962C8B-B14F-4D97-AF65-F5344CB8AC3E}">
        <p14:creationId xmlns:p14="http://schemas.microsoft.com/office/powerpoint/2010/main" val="37158735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2EA0FD02-6E13-CF7C-D6EB-1D2A97F99F6F}"/>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5C0125FB-2B42-9806-F2F0-E897104C43CF}"/>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0CEC1BA6-7D27-4DE8-F115-4FB11C9BEB9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13ADF75E-33D5-0F88-8B78-48C9120BF127}"/>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24</a:t>
            </a:fld>
            <a:endParaRPr/>
          </a:p>
        </p:txBody>
      </p:sp>
    </p:spTree>
    <p:extLst>
      <p:ext uri="{BB962C8B-B14F-4D97-AF65-F5344CB8AC3E}">
        <p14:creationId xmlns:p14="http://schemas.microsoft.com/office/powerpoint/2010/main" val="17231411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ED54BA39-AA31-780E-3F23-D8288126D647}"/>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8EB88E16-ED71-9B7D-B9A8-3E2CE822D244}"/>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22124CE2-F03B-94EE-08CF-E776D928739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5D765B7E-DDF9-7BBF-4C88-5A8653905CCB}"/>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25</a:t>
            </a:fld>
            <a:endParaRPr/>
          </a:p>
        </p:txBody>
      </p:sp>
    </p:spTree>
    <p:extLst>
      <p:ext uri="{BB962C8B-B14F-4D97-AF65-F5344CB8AC3E}">
        <p14:creationId xmlns:p14="http://schemas.microsoft.com/office/powerpoint/2010/main" val="19627988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6EAB083E-09BE-4900-4E38-459A75911488}"/>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1DA0E09C-1DE7-56DF-C86C-A183AE43EEA7}"/>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4B74B91D-D796-090B-EB0B-05D455FFA2D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25A58CB6-F0C9-F7A7-FB72-A1E978F28AE0}"/>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26</a:t>
            </a:fld>
            <a:endParaRPr/>
          </a:p>
        </p:txBody>
      </p:sp>
    </p:spTree>
    <p:extLst>
      <p:ext uri="{BB962C8B-B14F-4D97-AF65-F5344CB8AC3E}">
        <p14:creationId xmlns:p14="http://schemas.microsoft.com/office/powerpoint/2010/main" val="40287961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BB055D00-6482-9D9A-67D5-9F7D66C40C22}"/>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364DA93E-8B7D-4A60-9AB6-3548EFE105B6}"/>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3C66316F-DE27-B52B-7632-ED55C2FCDCC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65F5947D-13EE-C66B-C8E9-4A39AA352DFD}"/>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27</a:t>
            </a:fld>
            <a:endParaRPr/>
          </a:p>
        </p:txBody>
      </p:sp>
    </p:spTree>
    <p:extLst>
      <p:ext uri="{BB962C8B-B14F-4D97-AF65-F5344CB8AC3E}">
        <p14:creationId xmlns:p14="http://schemas.microsoft.com/office/powerpoint/2010/main" val="29789837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9D43F621-BAFC-3A0E-8010-CFCCCB81A5CA}"/>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44A7E8EF-EB89-7E9C-66EF-8FB4177A2C95}"/>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5EA16D5F-5D4C-74E9-BEB5-AD7C01424C0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5A454E60-E84A-B383-D488-13E1B792D0E1}"/>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28</a:t>
            </a:fld>
            <a:endParaRPr/>
          </a:p>
        </p:txBody>
      </p:sp>
    </p:spTree>
    <p:extLst>
      <p:ext uri="{BB962C8B-B14F-4D97-AF65-F5344CB8AC3E}">
        <p14:creationId xmlns:p14="http://schemas.microsoft.com/office/powerpoint/2010/main" val="32769117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2E418E0E-9515-D30B-5223-19E861ABDF92}"/>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37127421-70B4-DCDF-2F5B-6A96B35E3247}"/>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B4D76903-275E-C485-5ADF-A9622C15345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503B95E3-9C82-2845-4AB3-AA4C6C9B8FAE}"/>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29</a:t>
            </a:fld>
            <a:endParaRPr/>
          </a:p>
        </p:txBody>
      </p:sp>
    </p:spTree>
    <p:extLst>
      <p:ext uri="{BB962C8B-B14F-4D97-AF65-F5344CB8AC3E}">
        <p14:creationId xmlns:p14="http://schemas.microsoft.com/office/powerpoint/2010/main" val="1319075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aed57810c0_0_266: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 name="Google Shape;66;g2aed57810c0_0_26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22222"/>
                </a:solidFill>
                <a:highlight>
                  <a:schemeClr val="lt1"/>
                </a:highlight>
                <a:latin typeface="Arial"/>
                <a:ea typeface="Arial"/>
                <a:cs typeface="Arial"/>
                <a:sym typeface="Arial"/>
              </a:rPr>
              <a:t>Sans vous transformer en commercial, prendre 2mn pour présenter ce slide et le slide précédent contribue en tant que formateur à présenter une image positive et valorisante de Boomerang Consulting. Vous n’avez pas à argumenter sur ces slides, vous pouvez les lire rapidement et suggérer aux stagiaires d’aller sur le site web pour en savoir plus</a:t>
            </a:r>
            <a:endParaRPr sz="1400" i="1">
              <a:solidFill>
                <a:srgbClr val="222222"/>
              </a:solidFill>
              <a:highlight>
                <a:schemeClr val="lt1"/>
              </a:highlight>
              <a:latin typeface="Arial"/>
              <a:ea typeface="Arial"/>
              <a:cs typeface="Arial"/>
              <a:sym typeface="Arial"/>
            </a:endParaRPr>
          </a:p>
          <a:p>
            <a:pPr marL="0" lvl="0" indent="0" algn="l" rtl="0">
              <a:lnSpc>
                <a:spcPct val="100000"/>
              </a:lnSpc>
              <a:spcBef>
                <a:spcPts val="0"/>
              </a:spcBef>
              <a:spcAft>
                <a:spcPts val="0"/>
              </a:spcAft>
              <a:buSzPts val="1400"/>
              <a:buNone/>
            </a:pPr>
            <a:endParaRPr/>
          </a:p>
        </p:txBody>
      </p:sp>
      <p:sp>
        <p:nvSpPr>
          <p:cNvPr id="67" name="Google Shape;67;g2aed57810c0_0_26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B427A2B9-5493-15DB-1387-27310DCC2E6C}"/>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DC1BA978-3FAE-9745-7095-0BBF268B1952}"/>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18437727-DC36-15D9-1C90-070FFF149BF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DC88A997-4717-E8BA-8AF9-2430EB6D6F8C}"/>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30</a:t>
            </a:fld>
            <a:endParaRPr/>
          </a:p>
        </p:txBody>
      </p:sp>
    </p:spTree>
    <p:extLst>
      <p:ext uri="{BB962C8B-B14F-4D97-AF65-F5344CB8AC3E}">
        <p14:creationId xmlns:p14="http://schemas.microsoft.com/office/powerpoint/2010/main" val="27272413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aed57810c0_0_50: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g2aed57810c0_0_5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2" name="Google Shape;202;g2aed57810c0_0_5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aed57810c0_0_68: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aed57810c0_0_6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3" name="Google Shape;223;g2aed57810c0_0_6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aed57810c0_0_160: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g2aed57810c0_0_16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0" name="Google Shape;230;g2aed57810c0_0_16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aed57810c0_0_122: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 name="Google Shape;235;g2aed57810c0_0_1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6" name="Google Shape;236;g2aed57810c0_0_12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a:extLst>
            <a:ext uri="{FF2B5EF4-FFF2-40B4-BE49-F238E27FC236}">
              <a16:creationId xmlns:a16="http://schemas.microsoft.com/office/drawing/2014/main" id="{BAA1A46D-643C-74A7-3EA2-E6F5781A41D8}"/>
            </a:ext>
          </a:extLst>
        </p:cNvPr>
        <p:cNvGrpSpPr/>
        <p:nvPr/>
      </p:nvGrpSpPr>
      <p:grpSpPr>
        <a:xfrm>
          <a:off x="0" y="0"/>
          <a:ext cx="0" cy="0"/>
          <a:chOff x="0" y="0"/>
          <a:chExt cx="0" cy="0"/>
        </a:xfrm>
      </p:grpSpPr>
      <p:sp>
        <p:nvSpPr>
          <p:cNvPr id="234" name="Google Shape;234;g2aed57810c0_0_122:notes">
            <a:extLst>
              <a:ext uri="{FF2B5EF4-FFF2-40B4-BE49-F238E27FC236}">
                <a16:creationId xmlns:a16="http://schemas.microsoft.com/office/drawing/2014/main" id="{6F1B0349-0F59-E461-D47B-356F4AA6ACAB}"/>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 name="Google Shape;235;g2aed57810c0_0_122:notes">
            <a:extLst>
              <a:ext uri="{FF2B5EF4-FFF2-40B4-BE49-F238E27FC236}">
                <a16:creationId xmlns:a16="http://schemas.microsoft.com/office/drawing/2014/main" id="{EE31354D-6C16-A670-2C6F-4B41E197AFE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6" name="Google Shape;236;g2aed57810c0_0_122:notes">
            <a:extLst>
              <a:ext uri="{FF2B5EF4-FFF2-40B4-BE49-F238E27FC236}">
                <a16:creationId xmlns:a16="http://schemas.microsoft.com/office/drawing/2014/main" id="{01963283-47E9-72C0-004B-F7467F42730F}"/>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35</a:t>
            </a:fld>
            <a:endParaRPr/>
          </a:p>
        </p:txBody>
      </p:sp>
    </p:spTree>
    <p:extLst>
      <p:ext uri="{BB962C8B-B14F-4D97-AF65-F5344CB8AC3E}">
        <p14:creationId xmlns:p14="http://schemas.microsoft.com/office/powerpoint/2010/main" val="179936785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A2D0C2E9-2512-6724-F067-F0EB94BC2424}"/>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84143CFE-5266-4384-BEE6-6070EA1ED774}"/>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71851A98-584A-823F-5AEE-6F8DD5978EE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EEF4C9BE-270B-A153-11D1-C230F92EE8D4}"/>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36</a:t>
            </a:fld>
            <a:endParaRPr/>
          </a:p>
        </p:txBody>
      </p:sp>
    </p:spTree>
    <p:extLst>
      <p:ext uri="{BB962C8B-B14F-4D97-AF65-F5344CB8AC3E}">
        <p14:creationId xmlns:p14="http://schemas.microsoft.com/office/powerpoint/2010/main" val="38373098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04C23420-F29D-A9EB-9CDD-C50C96B28EA3}"/>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4EF95612-9989-7345-9819-57B83D1C75E3}"/>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65423FD7-28FE-46D1-6649-4B7B84AF86C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0D0492A8-6FC6-6007-09DD-9A6F6A7F986C}"/>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37</a:t>
            </a:fld>
            <a:endParaRPr/>
          </a:p>
        </p:txBody>
      </p:sp>
    </p:spTree>
    <p:extLst>
      <p:ext uri="{BB962C8B-B14F-4D97-AF65-F5344CB8AC3E}">
        <p14:creationId xmlns:p14="http://schemas.microsoft.com/office/powerpoint/2010/main" val="3430537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A66CAD39-50DD-93A2-377D-DD09D691526C}"/>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F178D2B6-A499-3605-9CFB-ED6290F86E11}"/>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9F487B90-054B-5001-98CD-7B54096BA17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47F00592-C0DA-01FE-83D6-18F93D656294}"/>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38</a:t>
            </a:fld>
            <a:endParaRPr/>
          </a:p>
        </p:txBody>
      </p:sp>
    </p:spTree>
    <p:extLst>
      <p:ext uri="{BB962C8B-B14F-4D97-AF65-F5344CB8AC3E}">
        <p14:creationId xmlns:p14="http://schemas.microsoft.com/office/powerpoint/2010/main" val="232984149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BA36EF2B-D019-21AC-93F4-A4B4FDC27BD9}"/>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028FF6AB-D19F-EE7F-D55A-F3DAAC8E495E}"/>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923A86DC-3ADD-81B3-863B-27B65AEEC8D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77809A9C-937E-3ECB-660A-890F6AE5ED8E}"/>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39</a:t>
            </a:fld>
            <a:endParaRPr/>
          </a:p>
        </p:txBody>
      </p:sp>
    </p:spTree>
    <p:extLst>
      <p:ext uri="{BB962C8B-B14F-4D97-AF65-F5344CB8AC3E}">
        <p14:creationId xmlns:p14="http://schemas.microsoft.com/office/powerpoint/2010/main" val="6028184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aed57810c0_0_273: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 name="Google Shape;73;g2aed57810c0_0_27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 name="Google Shape;74;g2aed57810c0_0_27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F7BEED01-F07D-CF91-0384-D3C1CF5E6BF1}"/>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FC39C0F3-07F7-6322-6A05-70C9B037CEFC}"/>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9293E4AA-3C5D-7395-DEFE-8B550FF04A6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C0BEE996-1A3C-044F-BED6-41EFF891FA2F}"/>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40</a:t>
            </a:fld>
            <a:endParaRPr/>
          </a:p>
        </p:txBody>
      </p:sp>
    </p:spTree>
    <p:extLst>
      <p:ext uri="{BB962C8B-B14F-4D97-AF65-F5344CB8AC3E}">
        <p14:creationId xmlns:p14="http://schemas.microsoft.com/office/powerpoint/2010/main" val="29954912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9AEC2272-2E51-B1B3-F5F4-42E24D1B9F01}"/>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2862EA68-F5CB-9526-1B91-8CBE3E6F86B4}"/>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2FA87ABF-E1A5-8507-9DB9-464591BDEF3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2C02ED4A-ED77-2014-2A69-A55086069BAA}"/>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41</a:t>
            </a:fld>
            <a:endParaRPr/>
          </a:p>
        </p:txBody>
      </p:sp>
    </p:spTree>
    <p:extLst>
      <p:ext uri="{BB962C8B-B14F-4D97-AF65-F5344CB8AC3E}">
        <p14:creationId xmlns:p14="http://schemas.microsoft.com/office/powerpoint/2010/main" val="35127480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3FB84655-39F1-C946-E773-3CCDF7D19AAF}"/>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EDB5B6E6-4E91-8C5A-8B3F-22146F31C2C4}"/>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5E23B5E9-2B1E-178B-1E17-FA10B65846D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9A3174D0-F728-88FE-F9F8-F0CD3F44AFBD}"/>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42</a:t>
            </a:fld>
            <a:endParaRPr/>
          </a:p>
        </p:txBody>
      </p:sp>
    </p:spTree>
    <p:extLst>
      <p:ext uri="{BB962C8B-B14F-4D97-AF65-F5344CB8AC3E}">
        <p14:creationId xmlns:p14="http://schemas.microsoft.com/office/powerpoint/2010/main" val="335466969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3EF6EFE6-1795-1F18-490C-934B42E16E33}"/>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98C5EC9E-AEE6-DE9C-41FB-1CAAA443E039}"/>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A5B1DD76-9BA4-B537-483F-F5DB9CD5EB9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0B0831D4-320B-17B7-D33C-E6F810255CAF}"/>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43</a:t>
            </a:fld>
            <a:endParaRPr/>
          </a:p>
        </p:txBody>
      </p:sp>
    </p:spTree>
    <p:extLst>
      <p:ext uri="{BB962C8B-B14F-4D97-AF65-F5344CB8AC3E}">
        <p14:creationId xmlns:p14="http://schemas.microsoft.com/office/powerpoint/2010/main" val="283709383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65D66312-D13F-2602-3C2A-DDD153401EA9}"/>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046EE80B-49D3-8957-58F3-B28C0E2B8EA7}"/>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709AC427-195A-B3CF-DF85-1D399DC44784}"/>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DACBE7FC-3BC8-F142-8C46-9945EFE27D78}"/>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44</a:t>
            </a:fld>
            <a:endParaRPr/>
          </a:p>
        </p:txBody>
      </p:sp>
    </p:spTree>
    <p:extLst>
      <p:ext uri="{BB962C8B-B14F-4D97-AF65-F5344CB8AC3E}">
        <p14:creationId xmlns:p14="http://schemas.microsoft.com/office/powerpoint/2010/main" val="373057123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ED457FB4-5C70-0EC7-2A68-331D9A92210B}"/>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326DB06A-DB14-EFFA-15C6-6EBDE33F5D41}"/>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A8CFC137-E936-5322-0D4D-7367A84FCC7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18B10868-DFEF-86C2-ECC6-8C589E048EC4}"/>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45</a:t>
            </a:fld>
            <a:endParaRPr/>
          </a:p>
        </p:txBody>
      </p:sp>
    </p:spTree>
    <p:extLst>
      <p:ext uri="{BB962C8B-B14F-4D97-AF65-F5344CB8AC3E}">
        <p14:creationId xmlns:p14="http://schemas.microsoft.com/office/powerpoint/2010/main" val="130778510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77BAA316-6C4D-9D60-4870-74ED9FF77C1E}"/>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FF776469-24CF-FCFC-983E-F520EC8EDF15}"/>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743BCAE5-DACC-D926-CCE2-AE7C7619737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A2C363FC-E716-0414-3A22-5C2931669C9F}"/>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46</a:t>
            </a:fld>
            <a:endParaRPr/>
          </a:p>
        </p:txBody>
      </p:sp>
    </p:spTree>
    <p:extLst>
      <p:ext uri="{BB962C8B-B14F-4D97-AF65-F5344CB8AC3E}">
        <p14:creationId xmlns:p14="http://schemas.microsoft.com/office/powerpoint/2010/main" val="11953791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EE4E95F8-4113-255C-10F7-8FFDDEC9B8C2}"/>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87D3F658-FE5A-36A7-4567-96FE512C927B}"/>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EA47BA63-10C9-EA44-4FF6-2A33D0683E2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7BE8FA9B-3DDC-9F1F-24B6-8811F3888F73}"/>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47</a:t>
            </a:fld>
            <a:endParaRPr/>
          </a:p>
        </p:txBody>
      </p:sp>
    </p:spTree>
    <p:extLst>
      <p:ext uri="{BB962C8B-B14F-4D97-AF65-F5344CB8AC3E}">
        <p14:creationId xmlns:p14="http://schemas.microsoft.com/office/powerpoint/2010/main" val="21930317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40DE58F4-1A48-DD24-E959-F224F7A794C2}"/>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2D5DB52E-0AA9-165A-725F-D64C4DCF3B44}"/>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34D2F5C3-FF7F-6E46-CFFD-D4B1BDC428C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4EC35E87-A203-0F5A-18EE-5E43AB0C5D6A}"/>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48</a:t>
            </a:fld>
            <a:endParaRPr/>
          </a:p>
        </p:txBody>
      </p:sp>
    </p:spTree>
    <p:extLst>
      <p:ext uri="{BB962C8B-B14F-4D97-AF65-F5344CB8AC3E}">
        <p14:creationId xmlns:p14="http://schemas.microsoft.com/office/powerpoint/2010/main" val="292895880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5849F6E1-197B-891F-5AB1-7DB81E73601E}"/>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9C64ACAA-860B-820C-85C0-8C4248A456E5}"/>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0B5B906F-7C08-30DE-8ED6-1E3ED0DDEE9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089F4793-4D80-46AC-01C9-42A67C67E8EC}"/>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49</a:t>
            </a:fld>
            <a:endParaRPr/>
          </a:p>
        </p:txBody>
      </p:sp>
    </p:spTree>
    <p:extLst>
      <p:ext uri="{BB962C8B-B14F-4D97-AF65-F5344CB8AC3E}">
        <p14:creationId xmlns:p14="http://schemas.microsoft.com/office/powerpoint/2010/main" val="10282441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0784447cb4_0_14: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 name="Google Shape;81;g30784447cb4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2" name="Google Shape;82;g30784447cb4_0_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5775F426-99F8-8EA0-19C0-ABC34DEB9380}"/>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C956B03A-20A1-57D8-EA89-E0369482FCBA}"/>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A4E9B3B8-34DC-1B9A-BA59-0CC8B809487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3449604B-0C57-EC97-B4DC-94657B1C3509}"/>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50</a:t>
            </a:fld>
            <a:endParaRPr/>
          </a:p>
        </p:txBody>
      </p:sp>
    </p:spTree>
    <p:extLst>
      <p:ext uri="{BB962C8B-B14F-4D97-AF65-F5344CB8AC3E}">
        <p14:creationId xmlns:p14="http://schemas.microsoft.com/office/powerpoint/2010/main" val="106344409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911376DE-C104-0AF7-C501-C32D2CED89C9}"/>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A9AF6C03-3C22-2ED1-AA53-BAFA0D660392}"/>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C25FA947-924E-1CD8-C436-1B8FC85D2804}"/>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080E7965-C089-37E3-6B6E-0DE59BF295E8}"/>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51</a:t>
            </a:fld>
            <a:endParaRPr/>
          </a:p>
        </p:txBody>
      </p:sp>
    </p:spTree>
    <p:extLst>
      <p:ext uri="{BB962C8B-B14F-4D97-AF65-F5344CB8AC3E}">
        <p14:creationId xmlns:p14="http://schemas.microsoft.com/office/powerpoint/2010/main" val="376391559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a:extLst>
            <a:ext uri="{FF2B5EF4-FFF2-40B4-BE49-F238E27FC236}">
              <a16:creationId xmlns:a16="http://schemas.microsoft.com/office/drawing/2014/main" id="{83F7FC0F-8A20-5595-B582-89D0DB38B81F}"/>
            </a:ext>
          </a:extLst>
        </p:cNvPr>
        <p:cNvGrpSpPr/>
        <p:nvPr/>
      </p:nvGrpSpPr>
      <p:grpSpPr>
        <a:xfrm>
          <a:off x="0" y="0"/>
          <a:ext cx="0" cy="0"/>
          <a:chOff x="0" y="0"/>
          <a:chExt cx="0" cy="0"/>
        </a:xfrm>
      </p:grpSpPr>
      <p:sp>
        <p:nvSpPr>
          <p:cNvPr id="200" name="Google Shape;200;g2aed57810c0_0_50:notes">
            <a:extLst>
              <a:ext uri="{FF2B5EF4-FFF2-40B4-BE49-F238E27FC236}">
                <a16:creationId xmlns:a16="http://schemas.microsoft.com/office/drawing/2014/main" id="{CDF6DCD3-6FF6-7C03-B4F5-EB29C9828F38}"/>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g2aed57810c0_0_50:notes">
            <a:extLst>
              <a:ext uri="{FF2B5EF4-FFF2-40B4-BE49-F238E27FC236}">
                <a16:creationId xmlns:a16="http://schemas.microsoft.com/office/drawing/2014/main" id="{2732D189-3B24-34E9-6A1E-856E5C77F6F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2" name="Google Shape;202;g2aed57810c0_0_50:notes">
            <a:extLst>
              <a:ext uri="{FF2B5EF4-FFF2-40B4-BE49-F238E27FC236}">
                <a16:creationId xmlns:a16="http://schemas.microsoft.com/office/drawing/2014/main" id="{84D6D1C1-15E6-8FD6-8129-B0FA8369D070}"/>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52</a:t>
            </a:fld>
            <a:endParaRPr/>
          </a:p>
        </p:txBody>
      </p:sp>
    </p:spTree>
    <p:extLst>
      <p:ext uri="{BB962C8B-B14F-4D97-AF65-F5344CB8AC3E}">
        <p14:creationId xmlns:p14="http://schemas.microsoft.com/office/powerpoint/2010/main" val="372276585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CDAF5DD1-5147-4D61-480D-752FC4F2643E}"/>
            </a:ext>
          </a:extLst>
        </p:cNvPr>
        <p:cNvGrpSpPr/>
        <p:nvPr/>
      </p:nvGrpSpPr>
      <p:grpSpPr>
        <a:xfrm>
          <a:off x="0" y="0"/>
          <a:ext cx="0" cy="0"/>
          <a:chOff x="0" y="0"/>
          <a:chExt cx="0" cy="0"/>
        </a:xfrm>
      </p:grpSpPr>
      <p:sp>
        <p:nvSpPr>
          <p:cNvPr id="221" name="Google Shape;221;g2aed57810c0_0_68:notes">
            <a:extLst>
              <a:ext uri="{FF2B5EF4-FFF2-40B4-BE49-F238E27FC236}">
                <a16:creationId xmlns:a16="http://schemas.microsoft.com/office/drawing/2014/main" id="{33A0D1DD-A2B8-32EF-69B6-1A273D9E5196}"/>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aed57810c0_0_68:notes">
            <a:extLst>
              <a:ext uri="{FF2B5EF4-FFF2-40B4-BE49-F238E27FC236}">
                <a16:creationId xmlns:a16="http://schemas.microsoft.com/office/drawing/2014/main" id="{7B1F4B25-D972-C59A-F5C4-0EB2F1FE07A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3" name="Google Shape;223;g2aed57810c0_0_68:notes">
            <a:extLst>
              <a:ext uri="{FF2B5EF4-FFF2-40B4-BE49-F238E27FC236}">
                <a16:creationId xmlns:a16="http://schemas.microsoft.com/office/drawing/2014/main" id="{4137FBC4-36FB-04BE-474F-773350B04F9B}"/>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53</a:t>
            </a:fld>
            <a:endParaRPr/>
          </a:p>
        </p:txBody>
      </p:sp>
    </p:spTree>
    <p:extLst>
      <p:ext uri="{BB962C8B-B14F-4D97-AF65-F5344CB8AC3E}">
        <p14:creationId xmlns:p14="http://schemas.microsoft.com/office/powerpoint/2010/main" val="285187488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a:extLst>
            <a:ext uri="{FF2B5EF4-FFF2-40B4-BE49-F238E27FC236}">
              <a16:creationId xmlns:a16="http://schemas.microsoft.com/office/drawing/2014/main" id="{4097AB16-08AE-B9C8-DACD-3115B44CBBD8}"/>
            </a:ext>
          </a:extLst>
        </p:cNvPr>
        <p:cNvGrpSpPr/>
        <p:nvPr/>
      </p:nvGrpSpPr>
      <p:grpSpPr>
        <a:xfrm>
          <a:off x="0" y="0"/>
          <a:ext cx="0" cy="0"/>
          <a:chOff x="0" y="0"/>
          <a:chExt cx="0" cy="0"/>
        </a:xfrm>
      </p:grpSpPr>
      <p:sp>
        <p:nvSpPr>
          <p:cNvPr id="228" name="Google Shape;228;g2aed57810c0_0_160:notes">
            <a:extLst>
              <a:ext uri="{FF2B5EF4-FFF2-40B4-BE49-F238E27FC236}">
                <a16:creationId xmlns:a16="http://schemas.microsoft.com/office/drawing/2014/main" id="{F3F205C2-5599-F255-2B71-3B7FCD0B7943}"/>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g2aed57810c0_0_160:notes">
            <a:extLst>
              <a:ext uri="{FF2B5EF4-FFF2-40B4-BE49-F238E27FC236}">
                <a16:creationId xmlns:a16="http://schemas.microsoft.com/office/drawing/2014/main" id="{939E09B6-F770-A71A-E00D-CEFE4E8C108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0" name="Google Shape;230;g2aed57810c0_0_160:notes">
            <a:extLst>
              <a:ext uri="{FF2B5EF4-FFF2-40B4-BE49-F238E27FC236}">
                <a16:creationId xmlns:a16="http://schemas.microsoft.com/office/drawing/2014/main" id="{81C16AA5-01B2-EB80-F193-8E05FCB16612}"/>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54</a:t>
            </a:fld>
            <a:endParaRPr/>
          </a:p>
        </p:txBody>
      </p:sp>
    </p:spTree>
    <p:extLst>
      <p:ext uri="{BB962C8B-B14F-4D97-AF65-F5344CB8AC3E}">
        <p14:creationId xmlns:p14="http://schemas.microsoft.com/office/powerpoint/2010/main" val="90364524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a:extLst>
            <a:ext uri="{FF2B5EF4-FFF2-40B4-BE49-F238E27FC236}">
              <a16:creationId xmlns:a16="http://schemas.microsoft.com/office/drawing/2014/main" id="{39B684E1-DD64-696B-2519-92F42B257F02}"/>
            </a:ext>
          </a:extLst>
        </p:cNvPr>
        <p:cNvGrpSpPr/>
        <p:nvPr/>
      </p:nvGrpSpPr>
      <p:grpSpPr>
        <a:xfrm>
          <a:off x="0" y="0"/>
          <a:ext cx="0" cy="0"/>
          <a:chOff x="0" y="0"/>
          <a:chExt cx="0" cy="0"/>
        </a:xfrm>
      </p:grpSpPr>
      <p:sp>
        <p:nvSpPr>
          <p:cNvPr id="234" name="Google Shape;234;g2aed57810c0_0_122:notes">
            <a:extLst>
              <a:ext uri="{FF2B5EF4-FFF2-40B4-BE49-F238E27FC236}">
                <a16:creationId xmlns:a16="http://schemas.microsoft.com/office/drawing/2014/main" id="{155CBF87-C5D6-E63F-5062-92F24868BB63}"/>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 name="Google Shape;235;g2aed57810c0_0_122:notes">
            <a:extLst>
              <a:ext uri="{FF2B5EF4-FFF2-40B4-BE49-F238E27FC236}">
                <a16:creationId xmlns:a16="http://schemas.microsoft.com/office/drawing/2014/main" id="{C53FCDB9-6180-EC3A-725B-ABB6ADE6A9D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6" name="Google Shape;236;g2aed57810c0_0_122:notes">
            <a:extLst>
              <a:ext uri="{FF2B5EF4-FFF2-40B4-BE49-F238E27FC236}">
                <a16:creationId xmlns:a16="http://schemas.microsoft.com/office/drawing/2014/main" id="{8C737231-3BC5-4750-9E93-42F929767088}"/>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55</a:t>
            </a:fld>
            <a:endParaRPr/>
          </a:p>
        </p:txBody>
      </p:sp>
    </p:spTree>
    <p:extLst>
      <p:ext uri="{BB962C8B-B14F-4D97-AF65-F5344CB8AC3E}">
        <p14:creationId xmlns:p14="http://schemas.microsoft.com/office/powerpoint/2010/main" val="363389255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a:extLst>
            <a:ext uri="{FF2B5EF4-FFF2-40B4-BE49-F238E27FC236}">
              <a16:creationId xmlns:a16="http://schemas.microsoft.com/office/drawing/2014/main" id="{0A9C5902-97F9-C481-5C27-BB775B67C3EE}"/>
            </a:ext>
          </a:extLst>
        </p:cNvPr>
        <p:cNvGrpSpPr/>
        <p:nvPr/>
      </p:nvGrpSpPr>
      <p:grpSpPr>
        <a:xfrm>
          <a:off x="0" y="0"/>
          <a:ext cx="0" cy="0"/>
          <a:chOff x="0" y="0"/>
          <a:chExt cx="0" cy="0"/>
        </a:xfrm>
      </p:grpSpPr>
      <p:sp>
        <p:nvSpPr>
          <p:cNvPr id="234" name="Google Shape;234;g2aed57810c0_0_122:notes">
            <a:extLst>
              <a:ext uri="{FF2B5EF4-FFF2-40B4-BE49-F238E27FC236}">
                <a16:creationId xmlns:a16="http://schemas.microsoft.com/office/drawing/2014/main" id="{A858DC30-3653-3FD9-ECD4-6CD1E81C7393}"/>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 name="Google Shape;235;g2aed57810c0_0_122:notes">
            <a:extLst>
              <a:ext uri="{FF2B5EF4-FFF2-40B4-BE49-F238E27FC236}">
                <a16:creationId xmlns:a16="http://schemas.microsoft.com/office/drawing/2014/main" id="{633C6BA8-8CDA-7B87-1BE1-EC53BF6282F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6" name="Google Shape;236;g2aed57810c0_0_122:notes">
            <a:extLst>
              <a:ext uri="{FF2B5EF4-FFF2-40B4-BE49-F238E27FC236}">
                <a16:creationId xmlns:a16="http://schemas.microsoft.com/office/drawing/2014/main" id="{C83C8437-56D7-F759-36D3-BCCC05E63E9F}"/>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fr-FR"/>
              <a:t>56</a:t>
            </a:fld>
            <a:endParaRPr/>
          </a:p>
        </p:txBody>
      </p:sp>
    </p:spTree>
    <p:extLst>
      <p:ext uri="{BB962C8B-B14F-4D97-AF65-F5344CB8AC3E}">
        <p14:creationId xmlns:p14="http://schemas.microsoft.com/office/powerpoint/2010/main" val="12503984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C7C52D41-D8AC-4721-7C42-5410F4E513C0}"/>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016B2C44-1AE4-9739-C280-587B8E353758}"/>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F1A4AFFD-8A51-D6C1-3DCE-E61C8015CE6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2C614F26-EDC5-A279-9259-B561CCBB0A9D}"/>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57</a:t>
            </a:fld>
            <a:endParaRPr/>
          </a:p>
        </p:txBody>
      </p:sp>
    </p:spTree>
    <p:extLst>
      <p:ext uri="{BB962C8B-B14F-4D97-AF65-F5344CB8AC3E}">
        <p14:creationId xmlns:p14="http://schemas.microsoft.com/office/powerpoint/2010/main" val="317664676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F80C446E-F541-AC99-7EE6-E353771B5B88}"/>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971365C9-450B-638D-D214-D51DD44FB6C9}"/>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239EEF3F-03BB-CAFF-4D0A-55210B2994B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8A9076EB-2EDB-367E-A7D8-AADC8FD26ED2}"/>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58</a:t>
            </a:fld>
            <a:endParaRPr/>
          </a:p>
        </p:txBody>
      </p:sp>
    </p:spTree>
    <p:extLst>
      <p:ext uri="{BB962C8B-B14F-4D97-AF65-F5344CB8AC3E}">
        <p14:creationId xmlns:p14="http://schemas.microsoft.com/office/powerpoint/2010/main" val="5631249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1661B932-CA76-4DB1-D42B-6A91CE1452B3}"/>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184677D5-E0F4-0A6B-E935-3916A7D0CE8C}"/>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0C228052-B971-208D-9D65-BAC4D4E655B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C04C79AC-F9CA-9540-AFDE-7F5594928824}"/>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59</a:t>
            </a:fld>
            <a:endParaRPr/>
          </a:p>
        </p:txBody>
      </p:sp>
    </p:spTree>
    <p:extLst>
      <p:ext uri="{BB962C8B-B14F-4D97-AF65-F5344CB8AC3E}">
        <p14:creationId xmlns:p14="http://schemas.microsoft.com/office/powerpoint/2010/main" val="1836938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aed57810c0_0_14: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 name="Google Shape;88;g2aed57810c0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Vérifier les horaires et temps de pause est la première chose à faire avec vos stagiaires que vous devez considérer comme vos clients (se sont d’ailleurs les clients finaux). Cela fait parti du process. En laissant ce slide à votre présentation vous n’oublierez pas et n’aurez pas à vous en souvenir. Pensez à tout de suite vérifier s’il y a des passages de certifications en fin de session et assurez vous qu’il n’y a pas de stagiaires oubliés. Si c’est le cas prévenez nous avant 10h30.</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89" name="Google Shape;89;g2aed57810c0_0_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968BBA41-F85A-511D-E273-0A809765A9B5}"/>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45FD4789-6190-5EA6-41D8-9810326473DC}"/>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54700686-8E16-85ED-4FE4-C36F17BDCC0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135CF9FD-67FC-4D76-CD06-FF64370B7427}"/>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60</a:t>
            </a:fld>
            <a:endParaRPr/>
          </a:p>
        </p:txBody>
      </p:sp>
    </p:spTree>
    <p:extLst>
      <p:ext uri="{BB962C8B-B14F-4D97-AF65-F5344CB8AC3E}">
        <p14:creationId xmlns:p14="http://schemas.microsoft.com/office/powerpoint/2010/main" val="151192292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68F3E749-EC92-4D72-F205-77B48AE56398}"/>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403CF1CB-C76F-D0C7-EB06-F140F7B9D1CA}"/>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09286413-1CA2-403F-5B4E-BF90AFDB370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04961338-A0AA-AC6F-3220-928A1ED743E6}"/>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61</a:t>
            </a:fld>
            <a:endParaRPr/>
          </a:p>
        </p:txBody>
      </p:sp>
    </p:spTree>
    <p:extLst>
      <p:ext uri="{BB962C8B-B14F-4D97-AF65-F5344CB8AC3E}">
        <p14:creationId xmlns:p14="http://schemas.microsoft.com/office/powerpoint/2010/main" val="254228316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8D66D6DF-11E2-1E0B-03EA-DD3BA2B5A9D4}"/>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FFE3CE8A-DAA7-9691-99C7-4B972C72C5AA}"/>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16F38E99-B19F-6DA7-47A1-90E53FB4B6C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9290BE0B-81AB-43A4-55C7-E6E7B935C85D}"/>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62</a:t>
            </a:fld>
            <a:endParaRPr/>
          </a:p>
        </p:txBody>
      </p:sp>
    </p:spTree>
    <p:extLst>
      <p:ext uri="{BB962C8B-B14F-4D97-AF65-F5344CB8AC3E}">
        <p14:creationId xmlns:p14="http://schemas.microsoft.com/office/powerpoint/2010/main" val="237902960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E951D8E1-7010-FBE2-723B-43E09DCA5963}"/>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366DCD57-5248-6604-AA3C-926FC1E1013F}"/>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DDC0C56C-E4F8-788B-9AEC-D6E3F48599D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6AA3068D-5573-E5A1-40A0-47749AD94254}"/>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63</a:t>
            </a:fld>
            <a:endParaRPr/>
          </a:p>
        </p:txBody>
      </p:sp>
    </p:spTree>
    <p:extLst>
      <p:ext uri="{BB962C8B-B14F-4D97-AF65-F5344CB8AC3E}">
        <p14:creationId xmlns:p14="http://schemas.microsoft.com/office/powerpoint/2010/main" val="144308057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4A5FD1E8-D53E-E8A2-0A59-6AF1C1155BF1}"/>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440775CE-B040-F07B-A4A4-2D59DA3E20A3}"/>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99DD583C-36A9-EC82-1F8F-84A08B13240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4416E1BD-579D-E527-DA6A-F7F0D88DD1C8}"/>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64</a:t>
            </a:fld>
            <a:endParaRPr/>
          </a:p>
        </p:txBody>
      </p:sp>
    </p:spTree>
    <p:extLst>
      <p:ext uri="{BB962C8B-B14F-4D97-AF65-F5344CB8AC3E}">
        <p14:creationId xmlns:p14="http://schemas.microsoft.com/office/powerpoint/2010/main" val="324878244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C2901B3A-2BF0-5EE1-CC62-9C46F33FE30A}"/>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A85252D9-1681-E1FF-E572-6756517510F9}"/>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DBEC45E5-713E-9B83-05F9-628C8522561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864BFB30-E1C8-FF4A-A6F9-D49C70CCB59A}"/>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65</a:t>
            </a:fld>
            <a:endParaRPr/>
          </a:p>
        </p:txBody>
      </p:sp>
    </p:spTree>
    <p:extLst>
      <p:ext uri="{BB962C8B-B14F-4D97-AF65-F5344CB8AC3E}">
        <p14:creationId xmlns:p14="http://schemas.microsoft.com/office/powerpoint/2010/main" val="393733040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5F95BE09-6E34-B9C1-550E-2285B4C68DA2}"/>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0E145C81-EF59-8979-6F9C-7300D5CB1D82}"/>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2DB7707F-BD0D-FF76-7498-3A3D7AC1612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4658278A-7C1D-9755-1111-DF8CBAB8DF07}"/>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66</a:t>
            </a:fld>
            <a:endParaRPr/>
          </a:p>
        </p:txBody>
      </p:sp>
    </p:spTree>
    <p:extLst>
      <p:ext uri="{BB962C8B-B14F-4D97-AF65-F5344CB8AC3E}">
        <p14:creationId xmlns:p14="http://schemas.microsoft.com/office/powerpoint/2010/main" val="376379230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C5554859-71CC-1931-73DF-92E6A008C2F3}"/>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5F83C9EF-D4A2-A551-9078-C2ADC59CFE2D}"/>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821A0CD3-558B-8C9C-BF5A-AD8547EF6F6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39058AE6-6C3E-4FE3-6C12-00C013539CA3}"/>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67</a:t>
            </a:fld>
            <a:endParaRPr/>
          </a:p>
        </p:txBody>
      </p:sp>
    </p:spTree>
    <p:extLst>
      <p:ext uri="{BB962C8B-B14F-4D97-AF65-F5344CB8AC3E}">
        <p14:creationId xmlns:p14="http://schemas.microsoft.com/office/powerpoint/2010/main" val="137036242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151B9737-DE70-463E-FB71-A85BA9725E81}"/>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64D029B2-C000-3B76-D1A4-6F97FB6F6658}"/>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E31D4984-660A-40C9-7FE5-F6C38095D7C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F7E5A5BB-AB47-CB91-E83F-6D9A863BCF24}"/>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68</a:t>
            </a:fld>
            <a:endParaRPr/>
          </a:p>
        </p:txBody>
      </p:sp>
    </p:spTree>
    <p:extLst>
      <p:ext uri="{BB962C8B-B14F-4D97-AF65-F5344CB8AC3E}">
        <p14:creationId xmlns:p14="http://schemas.microsoft.com/office/powerpoint/2010/main" val="109730847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60149ACA-0254-3A64-9F70-A49A65F94429}"/>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FDCB29A8-63AF-8B6E-EDA6-44A82BB0599E}"/>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145FABEE-BEA7-DF1B-A59C-C62344932BA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124AA248-21D0-AAA0-2855-D88EB77F3BB7}"/>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69</a:t>
            </a:fld>
            <a:endParaRPr/>
          </a:p>
        </p:txBody>
      </p:sp>
    </p:spTree>
    <p:extLst>
      <p:ext uri="{BB962C8B-B14F-4D97-AF65-F5344CB8AC3E}">
        <p14:creationId xmlns:p14="http://schemas.microsoft.com/office/powerpoint/2010/main" val="2935322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a:extLst>
            <a:ext uri="{FF2B5EF4-FFF2-40B4-BE49-F238E27FC236}">
              <a16:creationId xmlns:a16="http://schemas.microsoft.com/office/drawing/2014/main" id="{F34251CF-A054-05CD-66CD-F23BDD5C9C1E}"/>
            </a:ext>
          </a:extLst>
        </p:cNvPr>
        <p:cNvGrpSpPr/>
        <p:nvPr/>
      </p:nvGrpSpPr>
      <p:grpSpPr>
        <a:xfrm>
          <a:off x="0" y="0"/>
          <a:ext cx="0" cy="0"/>
          <a:chOff x="0" y="0"/>
          <a:chExt cx="0" cy="0"/>
        </a:xfrm>
      </p:grpSpPr>
      <p:sp>
        <p:nvSpPr>
          <p:cNvPr id="87" name="Google Shape;87;g2aed57810c0_0_14:notes">
            <a:extLst>
              <a:ext uri="{FF2B5EF4-FFF2-40B4-BE49-F238E27FC236}">
                <a16:creationId xmlns:a16="http://schemas.microsoft.com/office/drawing/2014/main" id="{2CE4C4BE-5573-B56C-A49B-E4CCBB7D3E46}"/>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 name="Google Shape;88;g2aed57810c0_0_14:notes">
            <a:extLst>
              <a:ext uri="{FF2B5EF4-FFF2-40B4-BE49-F238E27FC236}">
                <a16:creationId xmlns:a16="http://schemas.microsoft.com/office/drawing/2014/main" id="{803AC22B-F85C-2BB9-182A-DD3F799DAE2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Vérifier les horaires et temps de pause est la première chose à faire avec vos stagiaires que vous devez considérer comme vos clients (se sont d’ailleurs les clients finaux). Cela fait parti du process. En laissant ce slide à votre présentation vous n’oublierez pas et n’aurez pas à vous en souvenir. Pensez à tout de suite vérifier s’il y a des passages de certifications en fin de session et assurez vous qu’il n’y a pas de stagiaires oubliés. Si c’est le cas prévenez nous avant 10h30.</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89" name="Google Shape;89;g2aed57810c0_0_14:notes">
            <a:extLst>
              <a:ext uri="{FF2B5EF4-FFF2-40B4-BE49-F238E27FC236}">
                <a16:creationId xmlns:a16="http://schemas.microsoft.com/office/drawing/2014/main" id="{60BF0848-96EB-24D7-05D4-A83B95E32623}"/>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7</a:t>
            </a:fld>
            <a:endParaRPr/>
          </a:p>
        </p:txBody>
      </p:sp>
    </p:spTree>
    <p:extLst>
      <p:ext uri="{BB962C8B-B14F-4D97-AF65-F5344CB8AC3E}">
        <p14:creationId xmlns:p14="http://schemas.microsoft.com/office/powerpoint/2010/main" val="290792070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68BD92B0-2F94-0027-48B9-9A09192BAD1C}"/>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F80CDD29-991C-CA7C-9F32-93BCBCEC24B9}"/>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1EF1192D-2C6D-5CE6-3ADC-C0BB5B8EA7F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A8C9E74A-9CAC-CD8B-543A-947904EB47BF}"/>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70</a:t>
            </a:fld>
            <a:endParaRPr/>
          </a:p>
        </p:txBody>
      </p:sp>
    </p:spTree>
    <p:extLst>
      <p:ext uri="{BB962C8B-B14F-4D97-AF65-F5344CB8AC3E}">
        <p14:creationId xmlns:p14="http://schemas.microsoft.com/office/powerpoint/2010/main" val="95532893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a:extLst>
            <a:ext uri="{FF2B5EF4-FFF2-40B4-BE49-F238E27FC236}">
              <a16:creationId xmlns:a16="http://schemas.microsoft.com/office/drawing/2014/main" id="{F439C02D-B031-C455-BBB7-32CBE53AF470}"/>
            </a:ext>
          </a:extLst>
        </p:cNvPr>
        <p:cNvGrpSpPr/>
        <p:nvPr/>
      </p:nvGrpSpPr>
      <p:grpSpPr>
        <a:xfrm>
          <a:off x="0" y="0"/>
          <a:ext cx="0" cy="0"/>
          <a:chOff x="0" y="0"/>
          <a:chExt cx="0" cy="0"/>
        </a:xfrm>
      </p:grpSpPr>
      <p:sp>
        <p:nvSpPr>
          <p:cNvPr id="200" name="Google Shape;200;g2aed57810c0_0_50:notes">
            <a:extLst>
              <a:ext uri="{FF2B5EF4-FFF2-40B4-BE49-F238E27FC236}">
                <a16:creationId xmlns:a16="http://schemas.microsoft.com/office/drawing/2014/main" id="{E6AF5620-B8F6-B7C4-67DF-4232ED484980}"/>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g2aed57810c0_0_50:notes">
            <a:extLst>
              <a:ext uri="{FF2B5EF4-FFF2-40B4-BE49-F238E27FC236}">
                <a16:creationId xmlns:a16="http://schemas.microsoft.com/office/drawing/2014/main" id="{3CC7AAA7-6604-9D89-634C-2CBA6D688E5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2" name="Google Shape;202;g2aed57810c0_0_50:notes">
            <a:extLst>
              <a:ext uri="{FF2B5EF4-FFF2-40B4-BE49-F238E27FC236}">
                <a16:creationId xmlns:a16="http://schemas.microsoft.com/office/drawing/2014/main" id="{F1DD2D97-06C7-98CE-1BF3-9C6A9891DD25}"/>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71</a:t>
            </a:fld>
            <a:endParaRPr/>
          </a:p>
        </p:txBody>
      </p:sp>
    </p:spTree>
    <p:extLst>
      <p:ext uri="{BB962C8B-B14F-4D97-AF65-F5344CB8AC3E}">
        <p14:creationId xmlns:p14="http://schemas.microsoft.com/office/powerpoint/2010/main" val="248261511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D2CF0C8B-2692-5670-CCAC-7ACED2386A56}"/>
            </a:ext>
          </a:extLst>
        </p:cNvPr>
        <p:cNvGrpSpPr/>
        <p:nvPr/>
      </p:nvGrpSpPr>
      <p:grpSpPr>
        <a:xfrm>
          <a:off x="0" y="0"/>
          <a:ext cx="0" cy="0"/>
          <a:chOff x="0" y="0"/>
          <a:chExt cx="0" cy="0"/>
        </a:xfrm>
      </p:grpSpPr>
      <p:sp>
        <p:nvSpPr>
          <p:cNvPr id="221" name="Google Shape;221;g2aed57810c0_0_68:notes">
            <a:extLst>
              <a:ext uri="{FF2B5EF4-FFF2-40B4-BE49-F238E27FC236}">
                <a16:creationId xmlns:a16="http://schemas.microsoft.com/office/drawing/2014/main" id="{4D74E694-BE71-3DA8-E86D-0505F5F3592B}"/>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aed57810c0_0_68:notes">
            <a:extLst>
              <a:ext uri="{FF2B5EF4-FFF2-40B4-BE49-F238E27FC236}">
                <a16:creationId xmlns:a16="http://schemas.microsoft.com/office/drawing/2014/main" id="{CE2A03E4-4DF5-A698-D1BD-1EB827D5E98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3" name="Google Shape;223;g2aed57810c0_0_68:notes">
            <a:extLst>
              <a:ext uri="{FF2B5EF4-FFF2-40B4-BE49-F238E27FC236}">
                <a16:creationId xmlns:a16="http://schemas.microsoft.com/office/drawing/2014/main" id="{A2CBA629-BDA0-9756-277B-AFA134209CF2}"/>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72</a:t>
            </a:fld>
            <a:endParaRPr/>
          </a:p>
        </p:txBody>
      </p:sp>
    </p:spTree>
    <p:extLst>
      <p:ext uri="{BB962C8B-B14F-4D97-AF65-F5344CB8AC3E}">
        <p14:creationId xmlns:p14="http://schemas.microsoft.com/office/powerpoint/2010/main" val="266552171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C102C5D2-6DAA-1B50-312C-7A6C0F471881}"/>
            </a:ext>
          </a:extLst>
        </p:cNvPr>
        <p:cNvGrpSpPr/>
        <p:nvPr/>
      </p:nvGrpSpPr>
      <p:grpSpPr>
        <a:xfrm>
          <a:off x="0" y="0"/>
          <a:ext cx="0" cy="0"/>
          <a:chOff x="0" y="0"/>
          <a:chExt cx="0" cy="0"/>
        </a:xfrm>
      </p:grpSpPr>
      <p:sp>
        <p:nvSpPr>
          <p:cNvPr id="171" name="Google Shape;171;g2aed57810c0_0_153:notes">
            <a:extLst>
              <a:ext uri="{FF2B5EF4-FFF2-40B4-BE49-F238E27FC236}">
                <a16:creationId xmlns:a16="http://schemas.microsoft.com/office/drawing/2014/main" id="{2D92854F-6D80-5ECB-C7A7-82E88396C58A}"/>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 name="Google Shape;172;g2aed57810c0_0_153:notes">
            <a:extLst>
              <a:ext uri="{FF2B5EF4-FFF2-40B4-BE49-F238E27FC236}">
                <a16:creationId xmlns:a16="http://schemas.microsoft.com/office/drawing/2014/main" id="{6C663F80-EBA7-E7D6-2C31-29D33C7AE6E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3" name="Google Shape;173;g2aed57810c0_0_153:notes">
            <a:extLst>
              <a:ext uri="{FF2B5EF4-FFF2-40B4-BE49-F238E27FC236}">
                <a16:creationId xmlns:a16="http://schemas.microsoft.com/office/drawing/2014/main" id="{BB115DBA-C850-58A2-C75B-CDA296479A57}"/>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73</a:t>
            </a:fld>
            <a:endParaRPr/>
          </a:p>
        </p:txBody>
      </p:sp>
    </p:spTree>
    <p:extLst>
      <p:ext uri="{BB962C8B-B14F-4D97-AF65-F5344CB8AC3E}">
        <p14:creationId xmlns:p14="http://schemas.microsoft.com/office/powerpoint/2010/main" val="385449781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a:extLst>
            <a:ext uri="{FF2B5EF4-FFF2-40B4-BE49-F238E27FC236}">
              <a16:creationId xmlns:a16="http://schemas.microsoft.com/office/drawing/2014/main" id="{3488D7A6-1D94-5EDC-14C9-AB258DCAC66B}"/>
            </a:ext>
          </a:extLst>
        </p:cNvPr>
        <p:cNvGrpSpPr/>
        <p:nvPr/>
      </p:nvGrpSpPr>
      <p:grpSpPr>
        <a:xfrm>
          <a:off x="0" y="0"/>
          <a:ext cx="0" cy="0"/>
          <a:chOff x="0" y="0"/>
          <a:chExt cx="0" cy="0"/>
        </a:xfrm>
      </p:grpSpPr>
      <p:sp>
        <p:nvSpPr>
          <p:cNvPr id="177" name="Google Shape;177;g2aed57810c0_0_44:notes">
            <a:extLst>
              <a:ext uri="{FF2B5EF4-FFF2-40B4-BE49-F238E27FC236}">
                <a16:creationId xmlns:a16="http://schemas.microsoft.com/office/drawing/2014/main" id="{9ED60A9B-4998-AD34-7C3E-053375004E58}"/>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g2aed57810c0_0_44:notes">
            <a:extLst>
              <a:ext uri="{FF2B5EF4-FFF2-40B4-BE49-F238E27FC236}">
                <a16:creationId xmlns:a16="http://schemas.microsoft.com/office/drawing/2014/main" id="{28F1B316-D5AC-6468-33CB-2D85EDA1C94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9" name="Google Shape;179;g2aed57810c0_0_44:notes">
            <a:extLst>
              <a:ext uri="{FF2B5EF4-FFF2-40B4-BE49-F238E27FC236}">
                <a16:creationId xmlns:a16="http://schemas.microsoft.com/office/drawing/2014/main" id="{1B77EA8E-CFE1-C33C-FB8D-9935892BE290}"/>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74</a:t>
            </a:fld>
            <a:endParaRPr/>
          </a:p>
        </p:txBody>
      </p:sp>
    </p:spTree>
    <p:extLst>
      <p:ext uri="{BB962C8B-B14F-4D97-AF65-F5344CB8AC3E}">
        <p14:creationId xmlns:p14="http://schemas.microsoft.com/office/powerpoint/2010/main" val="396325298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EF376D9A-6EAB-101A-5E94-DFCBBE50D70A}"/>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548722D1-0280-F313-7D7E-1E9B5288F907}"/>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3B26A527-3F7F-0386-C2FF-4FA95143AA3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F2CF9DC2-4ADC-0021-0E58-7DD53754E311}"/>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75</a:t>
            </a:fld>
            <a:endParaRPr/>
          </a:p>
        </p:txBody>
      </p:sp>
    </p:spTree>
    <p:extLst>
      <p:ext uri="{BB962C8B-B14F-4D97-AF65-F5344CB8AC3E}">
        <p14:creationId xmlns:p14="http://schemas.microsoft.com/office/powerpoint/2010/main" val="315317001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D535A5CC-46E2-8B9C-ED04-5E0720A19B2F}"/>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A700B70B-FFE3-3370-0AA3-95ACD8A27FAB}"/>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92FDF82F-0E3E-A89F-E00D-9417C5238D2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1A836CC3-792A-0D8E-1E52-C22CA5804E9E}"/>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76</a:t>
            </a:fld>
            <a:endParaRPr/>
          </a:p>
        </p:txBody>
      </p:sp>
    </p:spTree>
    <p:extLst>
      <p:ext uri="{BB962C8B-B14F-4D97-AF65-F5344CB8AC3E}">
        <p14:creationId xmlns:p14="http://schemas.microsoft.com/office/powerpoint/2010/main" val="386536305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D47E7137-50D3-2C50-DD09-8232018D1737}"/>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3A382635-B022-EAE4-6CB5-B2FE1217224D}"/>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E347E939-5796-B852-36AA-C9A404D0035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CEB0A0A9-281B-B8E6-5BCD-16D0A09B13E8}"/>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77</a:t>
            </a:fld>
            <a:endParaRPr/>
          </a:p>
        </p:txBody>
      </p:sp>
    </p:spTree>
    <p:extLst>
      <p:ext uri="{BB962C8B-B14F-4D97-AF65-F5344CB8AC3E}">
        <p14:creationId xmlns:p14="http://schemas.microsoft.com/office/powerpoint/2010/main" val="185205996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C1BE8903-FA40-67FB-BA92-381F37D5B6CA}"/>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FA20ADE7-5D09-6E14-14D8-AFF21A51E338}"/>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5D622DDB-DA5C-7A5A-9EF1-A32C2092583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F74A7A6F-29E3-6F18-5C47-3FCED4120132}"/>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78</a:t>
            </a:fld>
            <a:endParaRPr/>
          </a:p>
        </p:txBody>
      </p:sp>
    </p:spTree>
    <p:extLst>
      <p:ext uri="{BB962C8B-B14F-4D97-AF65-F5344CB8AC3E}">
        <p14:creationId xmlns:p14="http://schemas.microsoft.com/office/powerpoint/2010/main" val="170277762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2A9CFAB7-20FE-96F6-CE0C-97352D6A28C2}"/>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07279B7E-5809-29EF-097D-7D03AA1720E9}"/>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366F1489-1538-B582-71E7-FF16660FCEC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F8478729-4DB9-0B22-614E-E2D111EB98BC}"/>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79</a:t>
            </a:fld>
            <a:endParaRPr/>
          </a:p>
        </p:txBody>
      </p:sp>
    </p:spTree>
    <p:extLst>
      <p:ext uri="{BB962C8B-B14F-4D97-AF65-F5344CB8AC3E}">
        <p14:creationId xmlns:p14="http://schemas.microsoft.com/office/powerpoint/2010/main" val="13161879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0129edb4e6_0_0: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g30129edb4e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Pour penser à vérifier les prérequis des stagiaires afin de signaler le plus tot possible (au plus tard à 10h30) le moindre problème.</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Le but est d’afficher les prérequis aux stagiaires afin qu’ils confirment avoir ces prérequis lors de leurs présentations.</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Ne pas oublier de demander aux stagiaires leurs attentes.</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96" name="Google Shape;96;g30129edb4e6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8</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714155BD-27A9-92A4-410B-D817BA8C7E91}"/>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63A33D7C-F690-C2E9-2840-B8C45D90EA44}"/>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479A3CE8-B4AF-C937-0C54-BE00168312A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B81EDD97-398A-5E4A-6641-5D95441BC4D9}"/>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80</a:t>
            </a:fld>
            <a:endParaRPr/>
          </a:p>
        </p:txBody>
      </p:sp>
    </p:spTree>
    <p:extLst>
      <p:ext uri="{BB962C8B-B14F-4D97-AF65-F5344CB8AC3E}">
        <p14:creationId xmlns:p14="http://schemas.microsoft.com/office/powerpoint/2010/main" val="108843966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a:extLst>
            <a:ext uri="{FF2B5EF4-FFF2-40B4-BE49-F238E27FC236}">
              <a16:creationId xmlns:a16="http://schemas.microsoft.com/office/drawing/2014/main" id="{7893F19F-B468-D427-7539-BD9CA8ACC9B5}"/>
            </a:ext>
          </a:extLst>
        </p:cNvPr>
        <p:cNvGrpSpPr/>
        <p:nvPr/>
      </p:nvGrpSpPr>
      <p:grpSpPr>
        <a:xfrm>
          <a:off x="0" y="0"/>
          <a:ext cx="0" cy="0"/>
          <a:chOff x="0" y="0"/>
          <a:chExt cx="0" cy="0"/>
        </a:xfrm>
      </p:grpSpPr>
      <p:sp>
        <p:nvSpPr>
          <p:cNvPr id="200" name="Google Shape;200;g2aed57810c0_0_50:notes">
            <a:extLst>
              <a:ext uri="{FF2B5EF4-FFF2-40B4-BE49-F238E27FC236}">
                <a16:creationId xmlns:a16="http://schemas.microsoft.com/office/drawing/2014/main" id="{7C56F558-E817-E0D3-93DE-326E2FAD66CD}"/>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g2aed57810c0_0_50:notes">
            <a:extLst>
              <a:ext uri="{FF2B5EF4-FFF2-40B4-BE49-F238E27FC236}">
                <a16:creationId xmlns:a16="http://schemas.microsoft.com/office/drawing/2014/main" id="{3C6CE94A-21D8-3687-EF87-3789E5690B4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2" name="Google Shape;202;g2aed57810c0_0_50:notes">
            <a:extLst>
              <a:ext uri="{FF2B5EF4-FFF2-40B4-BE49-F238E27FC236}">
                <a16:creationId xmlns:a16="http://schemas.microsoft.com/office/drawing/2014/main" id="{48F7D887-E2E9-1520-8038-9B403D51EFE6}"/>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81</a:t>
            </a:fld>
            <a:endParaRPr/>
          </a:p>
        </p:txBody>
      </p:sp>
    </p:spTree>
    <p:extLst>
      <p:ext uri="{BB962C8B-B14F-4D97-AF65-F5344CB8AC3E}">
        <p14:creationId xmlns:p14="http://schemas.microsoft.com/office/powerpoint/2010/main" val="411057405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FDEA6284-33B0-2FA8-0F1D-F1E656E13077}"/>
            </a:ext>
          </a:extLst>
        </p:cNvPr>
        <p:cNvGrpSpPr/>
        <p:nvPr/>
      </p:nvGrpSpPr>
      <p:grpSpPr>
        <a:xfrm>
          <a:off x="0" y="0"/>
          <a:ext cx="0" cy="0"/>
          <a:chOff x="0" y="0"/>
          <a:chExt cx="0" cy="0"/>
        </a:xfrm>
      </p:grpSpPr>
      <p:sp>
        <p:nvSpPr>
          <p:cNvPr id="221" name="Google Shape;221;g2aed57810c0_0_68:notes">
            <a:extLst>
              <a:ext uri="{FF2B5EF4-FFF2-40B4-BE49-F238E27FC236}">
                <a16:creationId xmlns:a16="http://schemas.microsoft.com/office/drawing/2014/main" id="{64379D19-352A-F46E-C64A-9FBFF65B817C}"/>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aed57810c0_0_68:notes">
            <a:extLst>
              <a:ext uri="{FF2B5EF4-FFF2-40B4-BE49-F238E27FC236}">
                <a16:creationId xmlns:a16="http://schemas.microsoft.com/office/drawing/2014/main" id="{55292B00-2003-A33E-38E1-484F7413182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3" name="Google Shape;223;g2aed57810c0_0_68:notes">
            <a:extLst>
              <a:ext uri="{FF2B5EF4-FFF2-40B4-BE49-F238E27FC236}">
                <a16:creationId xmlns:a16="http://schemas.microsoft.com/office/drawing/2014/main" id="{9105958E-5F57-BC2D-0539-ABAC032680F5}"/>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82</a:t>
            </a:fld>
            <a:endParaRPr/>
          </a:p>
        </p:txBody>
      </p:sp>
    </p:spTree>
    <p:extLst>
      <p:ext uri="{BB962C8B-B14F-4D97-AF65-F5344CB8AC3E}">
        <p14:creationId xmlns:p14="http://schemas.microsoft.com/office/powerpoint/2010/main" val="216814050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06EF6B9D-8052-AB04-C635-13BD814DDEB5}"/>
            </a:ext>
          </a:extLst>
        </p:cNvPr>
        <p:cNvGrpSpPr/>
        <p:nvPr/>
      </p:nvGrpSpPr>
      <p:grpSpPr>
        <a:xfrm>
          <a:off x="0" y="0"/>
          <a:ext cx="0" cy="0"/>
          <a:chOff x="0" y="0"/>
          <a:chExt cx="0" cy="0"/>
        </a:xfrm>
      </p:grpSpPr>
      <p:sp>
        <p:nvSpPr>
          <p:cNvPr id="171" name="Google Shape;171;g2aed57810c0_0_153:notes">
            <a:extLst>
              <a:ext uri="{FF2B5EF4-FFF2-40B4-BE49-F238E27FC236}">
                <a16:creationId xmlns:a16="http://schemas.microsoft.com/office/drawing/2014/main" id="{7FCE7FD8-11F0-CD90-936D-174AFB83C752}"/>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 name="Google Shape;172;g2aed57810c0_0_153:notes">
            <a:extLst>
              <a:ext uri="{FF2B5EF4-FFF2-40B4-BE49-F238E27FC236}">
                <a16:creationId xmlns:a16="http://schemas.microsoft.com/office/drawing/2014/main" id="{3F37A773-FE84-156A-756A-1ABAF08D5BA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3" name="Google Shape;173;g2aed57810c0_0_153:notes">
            <a:extLst>
              <a:ext uri="{FF2B5EF4-FFF2-40B4-BE49-F238E27FC236}">
                <a16:creationId xmlns:a16="http://schemas.microsoft.com/office/drawing/2014/main" id="{87F46D27-3C18-F559-44CE-065FA7EBC1AC}"/>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83</a:t>
            </a:fld>
            <a:endParaRPr/>
          </a:p>
        </p:txBody>
      </p:sp>
    </p:spTree>
    <p:extLst>
      <p:ext uri="{BB962C8B-B14F-4D97-AF65-F5344CB8AC3E}">
        <p14:creationId xmlns:p14="http://schemas.microsoft.com/office/powerpoint/2010/main" val="405476302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a:extLst>
            <a:ext uri="{FF2B5EF4-FFF2-40B4-BE49-F238E27FC236}">
              <a16:creationId xmlns:a16="http://schemas.microsoft.com/office/drawing/2014/main" id="{285988CA-9E28-E980-CEDA-2669105207EB}"/>
            </a:ext>
          </a:extLst>
        </p:cNvPr>
        <p:cNvGrpSpPr/>
        <p:nvPr/>
      </p:nvGrpSpPr>
      <p:grpSpPr>
        <a:xfrm>
          <a:off x="0" y="0"/>
          <a:ext cx="0" cy="0"/>
          <a:chOff x="0" y="0"/>
          <a:chExt cx="0" cy="0"/>
        </a:xfrm>
      </p:grpSpPr>
      <p:sp>
        <p:nvSpPr>
          <p:cNvPr id="177" name="Google Shape;177;g2aed57810c0_0_44:notes">
            <a:extLst>
              <a:ext uri="{FF2B5EF4-FFF2-40B4-BE49-F238E27FC236}">
                <a16:creationId xmlns:a16="http://schemas.microsoft.com/office/drawing/2014/main" id="{D2A783C5-37BD-CBAD-7406-BF04862BD265}"/>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g2aed57810c0_0_44:notes">
            <a:extLst>
              <a:ext uri="{FF2B5EF4-FFF2-40B4-BE49-F238E27FC236}">
                <a16:creationId xmlns:a16="http://schemas.microsoft.com/office/drawing/2014/main" id="{ED1AE2C4-FF81-60D2-4D2D-02FE140BB05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9" name="Google Shape;179;g2aed57810c0_0_44:notes">
            <a:extLst>
              <a:ext uri="{FF2B5EF4-FFF2-40B4-BE49-F238E27FC236}">
                <a16:creationId xmlns:a16="http://schemas.microsoft.com/office/drawing/2014/main" id="{1B77E15C-4637-838A-2D2B-DF51E80C7F0A}"/>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84</a:t>
            </a:fld>
            <a:endParaRPr/>
          </a:p>
        </p:txBody>
      </p:sp>
    </p:spTree>
    <p:extLst>
      <p:ext uri="{BB962C8B-B14F-4D97-AF65-F5344CB8AC3E}">
        <p14:creationId xmlns:p14="http://schemas.microsoft.com/office/powerpoint/2010/main" val="120065297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7E5952AE-0AFD-57FD-92A1-2A6E74732909}"/>
            </a:ext>
          </a:extLst>
        </p:cNvPr>
        <p:cNvGrpSpPr/>
        <p:nvPr/>
      </p:nvGrpSpPr>
      <p:grpSpPr>
        <a:xfrm>
          <a:off x="0" y="0"/>
          <a:ext cx="0" cy="0"/>
          <a:chOff x="0" y="0"/>
          <a:chExt cx="0" cy="0"/>
        </a:xfrm>
      </p:grpSpPr>
      <p:sp>
        <p:nvSpPr>
          <p:cNvPr id="184" name="Google Shape;184;g2bcaf421a25_0_0:notes">
            <a:extLst>
              <a:ext uri="{FF2B5EF4-FFF2-40B4-BE49-F238E27FC236}">
                <a16:creationId xmlns:a16="http://schemas.microsoft.com/office/drawing/2014/main" id="{1A8DC61F-9D0B-7B1A-F93C-221B5D0DC04B}"/>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bcaf421a25_0_0:notes">
            <a:extLst>
              <a:ext uri="{FF2B5EF4-FFF2-40B4-BE49-F238E27FC236}">
                <a16:creationId xmlns:a16="http://schemas.microsoft.com/office/drawing/2014/main" id="{FE28F149-DA8D-57BA-7A0D-A0BB5586AE8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bcaf421a25_0_0:notes">
            <a:extLst>
              <a:ext uri="{FF2B5EF4-FFF2-40B4-BE49-F238E27FC236}">
                <a16:creationId xmlns:a16="http://schemas.microsoft.com/office/drawing/2014/main" id="{B6B464C7-8729-859F-25C4-EA2D348FA2C1}"/>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85</a:t>
            </a:fld>
            <a:endParaRPr/>
          </a:p>
        </p:txBody>
      </p:sp>
    </p:spTree>
    <p:extLst>
      <p:ext uri="{BB962C8B-B14F-4D97-AF65-F5344CB8AC3E}">
        <p14:creationId xmlns:p14="http://schemas.microsoft.com/office/powerpoint/2010/main" val="313449670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C43BBDCC-0168-CD60-7410-F691D8CE0263}"/>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3B00106C-7723-0981-6CE7-79E12DD201C8}"/>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C2CC4C8D-BB02-0080-B5CD-F7BFDF6A784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2BD2475E-49E5-B086-64B6-681E05B62FBC}"/>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91</a:t>
            </a:fld>
            <a:endParaRPr/>
          </a:p>
        </p:txBody>
      </p:sp>
    </p:spTree>
    <p:extLst>
      <p:ext uri="{BB962C8B-B14F-4D97-AF65-F5344CB8AC3E}">
        <p14:creationId xmlns:p14="http://schemas.microsoft.com/office/powerpoint/2010/main" val="3277831478"/>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A2FBE6C3-19E7-B4B5-4304-75F2AAF6C5AA}"/>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8FC1BFFE-0691-09E8-06C7-8115F80E84BA}"/>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DE973FC6-C2C1-4F8E-9E55-11EAC124CCB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88E1FC4E-D551-38A7-1835-C99B0AF6DB4D}"/>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92</a:t>
            </a:fld>
            <a:endParaRPr/>
          </a:p>
        </p:txBody>
      </p:sp>
    </p:spTree>
    <p:extLst>
      <p:ext uri="{BB962C8B-B14F-4D97-AF65-F5344CB8AC3E}">
        <p14:creationId xmlns:p14="http://schemas.microsoft.com/office/powerpoint/2010/main" val="309217326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E0046187-2816-B698-A3DC-F9050C732493}"/>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86EDE032-B9CF-2CD2-2EF0-FFACBBA43402}"/>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63216C3B-569E-22D8-8943-BCD765D98FD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2ECC9648-1D9B-47F6-A263-3ADCDD27FCB9}"/>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93</a:t>
            </a:fld>
            <a:endParaRPr/>
          </a:p>
        </p:txBody>
      </p:sp>
    </p:spTree>
    <p:extLst>
      <p:ext uri="{BB962C8B-B14F-4D97-AF65-F5344CB8AC3E}">
        <p14:creationId xmlns:p14="http://schemas.microsoft.com/office/powerpoint/2010/main" val="373862979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DE9B63A4-66C7-B1EF-F3CB-4D3380A8CA35}"/>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1DDB9FC2-D4DB-66A6-9B31-60F95C3D7434}"/>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D7E8826B-8A83-4E3A-6ED5-008224F7681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FA1440AD-30D7-4564-FA3C-0FB3022CC8D2}"/>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94</a:t>
            </a:fld>
            <a:endParaRPr/>
          </a:p>
        </p:txBody>
      </p:sp>
    </p:spTree>
    <p:extLst>
      <p:ext uri="{BB962C8B-B14F-4D97-AF65-F5344CB8AC3E}">
        <p14:creationId xmlns:p14="http://schemas.microsoft.com/office/powerpoint/2010/main" val="21903540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0784447cb4_0_21: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Google Shape;102;g30784447cb4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3" name="Google Shape;103;g30784447cb4_0_2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9</a:t>
            </a:fld>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a:extLst>
            <a:ext uri="{FF2B5EF4-FFF2-40B4-BE49-F238E27FC236}">
              <a16:creationId xmlns:a16="http://schemas.microsoft.com/office/drawing/2014/main" id="{DA95982A-66C6-58EF-3C56-55E0B1FB83CD}"/>
            </a:ext>
          </a:extLst>
        </p:cNvPr>
        <p:cNvGrpSpPr/>
        <p:nvPr/>
      </p:nvGrpSpPr>
      <p:grpSpPr>
        <a:xfrm>
          <a:off x="0" y="0"/>
          <a:ext cx="0" cy="0"/>
          <a:chOff x="0" y="0"/>
          <a:chExt cx="0" cy="0"/>
        </a:xfrm>
      </p:grpSpPr>
      <p:sp>
        <p:nvSpPr>
          <p:cNvPr id="200" name="Google Shape;200;g2aed57810c0_0_50:notes">
            <a:extLst>
              <a:ext uri="{FF2B5EF4-FFF2-40B4-BE49-F238E27FC236}">
                <a16:creationId xmlns:a16="http://schemas.microsoft.com/office/drawing/2014/main" id="{F1B6A457-5396-2206-CACD-B55878B638D8}"/>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g2aed57810c0_0_50:notes">
            <a:extLst>
              <a:ext uri="{FF2B5EF4-FFF2-40B4-BE49-F238E27FC236}">
                <a16:creationId xmlns:a16="http://schemas.microsoft.com/office/drawing/2014/main" id="{92651632-CF20-D6CC-DAD8-ECEB08D62E14}"/>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2" name="Google Shape;202;g2aed57810c0_0_50:notes">
            <a:extLst>
              <a:ext uri="{FF2B5EF4-FFF2-40B4-BE49-F238E27FC236}">
                <a16:creationId xmlns:a16="http://schemas.microsoft.com/office/drawing/2014/main" id="{93F7804A-58E2-0A0A-C88A-6EE7C72C969F}"/>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95</a:t>
            </a:fld>
            <a:endParaRPr/>
          </a:p>
        </p:txBody>
      </p:sp>
    </p:spTree>
    <p:extLst>
      <p:ext uri="{BB962C8B-B14F-4D97-AF65-F5344CB8AC3E}">
        <p14:creationId xmlns:p14="http://schemas.microsoft.com/office/powerpoint/2010/main" val="1553686523"/>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123E1D87-2927-EA3E-944D-E4470EB4F5F1}"/>
            </a:ext>
          </a:extLst>
        </p:cNvPr>
        <p:cNvGrpSpPr/>
        <p:nvPr/>
      </p:nvGrpSpPr>
      <p:grpSpPr>
        <a:xfrm>
          <a:off x="0" y="0"/>
          <a:ext cx="0" cy="0"/>
          <a:chOff x="0" y="0"/>
          <a:chExt cx="0" cy="0"/>
        </a:xfrm>
      </p:grpSpPr>
      <p:sp>
        <p:nvSpPr>
          <p:cNvPr id="221" name="Google Shape;221;g2aed57810c0_0_68:notes">
            <a:extLst>
              <a:ext uri="{FF2B5EF4-FFF2-40B4-BE49-F238E27FC236}">
                <a16:creationId xmlns:a16="http://schemas.microsoft.com/office/drawing/2014/main" id="{D0E45F5C-DC63-F487-1C52-3033DED69A8B}"/>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aed57810c0_0_68:notes">
            <a:extLst>
              <a:ext uri="{FF2B5EF4-FFF2-40B4-BE49-F238E27FC236}">
                <a16:creationId xmlns:a16="http://schemas.microsoft.com/office/drawing/2014/main" id="{4FBF710B-5134-87AB-8FD3-0D1B53C4212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3" name="Google Shape;223;g2aed57810c0_0_68:notes">
            <a:extLst>
              <a:ext uri="{FF2B5EF4-FFF2-40B4-BE49-F238E27FC236}">
                <a16:creationId xmlns:a16="http://schemas.microsoft.com/office/drawing/2014/main" id="{5DF8E756-0301-39F5-6683-BE5628070F77}"/>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96</a:t>
            </a:fld>
            <a:endParaRPr/>
          </a:p>
        </p:txBody>
      </p:sp>
    </p:spTree>
    <p:extLst>
      <p:ext uri="{BB962C8B-B14F-4D97-AF65-F5344CB8AC3E}">
        <p14:creationId xmlns:p14="http://schemas.microsoft.com/office/powerpoint/2010/main" val="363779864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B577F944-15CE-106C-8946-6BB1AEEE2673}"/>
            </a:ext>
          </a:extLst>
        </p:cNvPr>
        <p:cNvGrpSpPr/>
        <p:nvPr/>
      </p:nvGrpSpPr>
      <p:grpSpPr>
        <a:xfrm>
          <a:off x="0" y="0"/>
          <a:ext cx="0" cy="0"/>
          <a:chOff x="0" y="0"/>
          <a:chExt cx="0" cy="0"/>
        </a:xfrm>
      </p:grpSpPr>
      <p:sp>
        <p:nvSpPr>
          <p:cNvPr id="171" name="Google Shape;171;g2aed57810c0_0_153:notes">
            <a:extLst>
              <a:ext uri="{FF2B5EF4-FFF2-40B4-BE49-F238E27FC236}">
                <a16:creationId xmlns:a16="http://schemas.microsoft.com/office/drawing/2014/main" id="{AFF7D4C6-2DDE-AC33-A5DD-46D8C06B53DA}"/>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 name="Google Shape;172;g2aed57810c0_0_153:notes">
            <a:extLst>
              <a:ext uri="{FF2B5EF4-FFF2-40B4-BE49-F238E27FC236}">
                <a16:creationId xmlns:a16="http://schemas.microsoft.com/office/drawing/2014/main" id="{A50CE030-3C55-752F-BCF6-B183FCE9AB2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3" name="Google Shape;173;g2aed57810c0_0_153:notes">
            <a:extLst>
              <a:ext uri="{FF2B5EF4-FFF2-40B4-BE49-F238E27FC236}">
                <a16:creationId xmlns:a16="http://schemas.microsoft.com/office/drawing/2014/main" id="{8E7BB9E1-9282-3A38-7C57-749D351081B1}"/>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97</a:t>
            </a:fld>
            <a:endParaRPr/>
          </a:p>
        </p:txBody>
      </p:sp>
    </p:spTree>
    <p:extLst>
      <p:ext uri="{BB962C8B-B14F-4D97-AF65-F5344CB8AC3E}">
        <p14:creationId xmlns:p14="http://schemas.microsoft.com/office/powerpoint/2010/main" val="4281561392"/>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a:extLst>
            <a:ext uri="{FF2B5EF4-FFF2-40B4-BE49-F238E27FC236}">
              <a16:creationId xmlns:a16="http://schemas.microsoft.com/office/drawing/2014/main" id="{AED47A79-7DCD-432E-929B-42FC334B8D5A}"/>
            </a:ext>
          </a:extLst>
        </p:cNvPr>
        <p:cNvGrpSpPr/>
        <p:nvPr/>
      </p:nvGrpSpPr>
      <p:grpSpPr>
        <a:xfrm>
          <a:off x="0" y="0"/>
          <a:ext cx="0" cy="0"/>
          <a:chOff x="0" y="0"/>
          <a:chExt cx="0" cy="0"/>
        </a:xfrm>
      </p:grpSpPr>
      <p:sp>
        <p:nvSpPr>
          <p:cNvPr id="177" name="Google Shape;177;g2aed57810c0_0_44:notes">
            <a:extLst>
              <a:ext uri="{FF2B5EF4-FFF2-40B4-BE49-F238E27FC236}">
                <a16:creationId xmlns:a16="http://schemas.microsoft.com/office/drawing/2014/main" id="{8746081F-7A73-9DAE-FD2B-FE597F942F5C}"/>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g2aed57810c0_0_44:notes">
            <a:extLst>
              <a:ext uri="{FF2B5EF4-FFF2-40B4-BE49-F238E27FC236}">
                <a16:creationId xmlns:a16="http://schemas.microsoft.com/office/drawing/2014/main" id="{558EFD5D-F232-F35F-E6F2-6240E0315D5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9" name="Google Shape;179;g2aed57810c0_0_44:notes">
            <a:extLst>
              <a:ext uri="{FF2B5EF4-FFF2-40B4-BE49-F238E27FC236}">
                <a16:creationId xmlns:a16="http://schemas.microsoft.com/office/drawing/2014/main" id="{60A8F8B5-695A-F9D3-28D5-475C4DAAFC99}"/>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98</a:t>
            </a:fld>
            <a:endParaRPr/>
          </a:p>
        </p:txBody>
      </p:sp>
    </p:spTree>
    <p:extLst>
      <p:ext uri="{BB962C8B-B14F-4D97-AF65-F5344CB8AC3E}">
        <p14:creationId xmlns:p14="http://schemas.microsoft.com/office/powerpoint/2010/main" val="321297453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420F5FD4-F41D-992E-E1B6-2F97C589B179}"/>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6A6257B3-C118-CCC2-6F1B-ABCC0FC073AA}"/>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BFD5CF5E-DE1B-2ACE-9622-30AF4C71A4E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B92752EB-71BA-07B1-4D53-AE28831AC1AE}"/>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101</a:t>
            </a:fld>
            <a:endParaRPr/>
          </a:p>
        </p:txBody>
      </p:sp>
    </p:spTree>
    <p:extLst>
      <p:ext uri="{BB962C8B-B14F-4D97-AF65-F5344CB8AC3E}">
        <p14:creationId xmlns:p14="http://schemas.microsoft.com/office/powerpoint/2010/main" val="68977466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51292179-14E8-2F36-56DA-4234E38D0B5A}"/>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57D3D92D-6D82-9E6A-F9B3-46B90B605CF2}"/>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9F7E8644-EDAD-F30C-228D-71A7D472269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4F043658-3CED-934C-DEB6-6E151CB79528}"/>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104</a:t>
            </a:fld>
            <a:endParaRPr/>
          </a:p>
        </p:txBody>
      </p:sp>
    </p:spTree>
    <p:extLst>
      <p:ext uri="{BB962C8B-B14F-4D97-AF65-F5344CB8AC3E}">
        <p14:creationId xmlns:p14="http://schemas.microsoft.com/office/powerpoint/2010/main" val="20850197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a:extLst>
            <a:ext uri="{FF2B5EF4-FFF2-40B4-BE49-F238E27FC236}">
              <a16:creationId xmlns:a16="http://schemas.microsoft.com/office/drawing/2014/main" id="{A5A80ACA-9E6F-C5F2-146D-60C9780103F7}"/>
            </a:ext>
          </a:extLst>
        </p:cNvPr>
        <p:cNvGrpSpPr/>
        <p:nvPr/>
      </p:nvGrpSpPr>
      <p:grpSpPr>
        <a:xfrm>
          <a:off x="0" y="0"/>
          <a:ext cx="0" cy="0"/>
          <a:chOff x="0" y="0"/>
          <a:chExt cx="0" cy="0"/>
        </a:xfrm>
      </p:grpSpPr>
      <p:sp>
        <p:nvSpPr>
          <p:cNvPr id="193" name="Google Shape;193;g2aed57810c0_0_98:notes">
            <a:extLst>
              <a:ext uri="{FF2B5EF4-FFF2-40B4-BE49-F238E27FC236}">
                <a16:creationId xmlns:a16="http://schemas.microsoft.com/office/drawing/2014/main" id="{EC315276-3839-E4BB-B10B-881A9DC45D12}"/>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2aed57810c0_0_98:notes">
            <a:extLst>
              <a:ext uri="{FF2B5EF4-FFF2-40B4-BE49-F238E27FC236}">
                <a16:creationId xmlns:a16="http://schemas.microsoft.com/office/drawing/2014/main" id="{8B595EBC-E1A0-289C-856B-57DD0EA7800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Sur ce slide, je met l’énoncé de cet exercice. Pour des raisons pédagogiques les exercices sont indispensables. Les centres de formations et qualiopi attendent de vous qu’une validation des acquis soit faite autant que possible par des exercices et ou des quiz.</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Pensez à faire la correction de cet exercice et mettez la correction sur github. Les corrections ne sont pas une option. C’est une obligation, ça fait partie du rôle du formateur et c’est un élément pédagogique indispensable pour un stagiaire. Donnez toujours des exercices que vous avez préparé à l’avance.</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195" name="Google Shape;195;g2aed57810c0_0_98:notes">
            <a:extLst>
              <a:ext uri="{FF2B5EF4-FFF2-40B4-BE49-F238E27FC236}">
                <a16:creationId xmlns:a16="http://schemas.microsoft.com/office/drawing/2014/main" id="{CB96FE11-B0E8-E569-7CB7-690BB1CCE8C5}"/>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106</a:t>
            </a:fld>
            <a:endParaRPr/>
          </a:p>
        </p:txBody>
      </p:sp>
    </p:spTree>
    <p:extLst>
      <p:ext uri="{BB962C8B-B14F-4D97-AF65-F5344CB8AC3E}">
        <p14:creationId xmlns:p14="http://schemas.microsoft.com/office/powerpoint/2010/main" val="247281536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a:extLst>
            <a:ext uri="{FF2B5EF4-FFF2-40B4-BE49-F238E27FC236}">
              <a16:creationId xmlns:a16="http://schemas.microsoft.com/office/drawing/2014/main" id="{FBA48DE3-F413-C8F5-C995-005FCF0CB463}"/>
            </a:ext>
          </a:extLst>
        </p:cNvPr>
        <p:cNvGrpSpPr/>
        <p:nvPr/>
      </p:nvGrpSpPr>
      <p:grpSpPr>
        <a:xfrm>
          <a:off x="0" y="0"/>
          <a:ext cx="0" cy="0"/>
          <a:chOff x="0" y="0"/>
          <a:chExt cx="0" cy="0"/>
        </a:xfrm>
      </p:grpSpPr>
      <p:sp>
        <p:nvSpPr>
          <p:cNvPr id="200" name="Google Shape;200;g2aed57810c0_0_50:notes">
            <a:extLst>
              <a:ext uri="{FF2B5EF4-FFF2-40B4-BE49-F238E27FC236}">
                <a16:creationId xmlns:a16="http://schemas.microsoft.com/office/drawing/2014/main" id="{188C72B6-C4A2-3B22-0F5E-267776735F03}"/>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g2aed57810c0_0_50:notes">
            <a:extLst>
              <a:ext uri="{FF2B5EF4-FFF2-40B4-BE49-F238E27FC236}">
                <a16:creationId xmlns:a16="http://schemas.microsoft.com/office/drawing/2014/main" id="{672059DA-0114-69EF-D8B3-2095D30E050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2" name="Google Shape;202;g2aed57810c0_0_50:notes">
            <a:extLst>
              <a:ext uri="{FF2B5EF4-FFF2-40B4-BE49-F238E27FC236}">
                <a16:creationId xmlns:a16="http://schemas.microsoft.com/office/drawing/2014/main" id="{674197DF-AA4B-7E93-1482-6A27A3F03712}"/>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107</a:t>
            </a:fld>
            <a:endParaRPr/>
          </a:p>
        </p:txBody>
      </p:sp>
    </p:spTree>
    <p:extLst>
      <p:ext uri="{BB962C8B-B14F-4D97-AF65-F5344CB8AC3E}">
        <p14:creationId xmlns:p14="http://schemas.microsoft.com/office/powerpoint/2010/main" val="237326102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125A91CE-9A7C-4C14-0546-E9172378237F}"/>
            </a:ext>
          </a:extLst>
        </p:cNvPr>
        <p:cNvGrpSpPr/>
        <p:nvPr/>
      </p:nvGrpSpPr>
      <p:grpSpPr>
        <a:xfrm>
          <a:off x="0" y="0"/>
          <a:ext cx="0" cy="0"/>
          <a:chOff x="0" y="0"/>
          <a:chExt cx="0" cy="0"/>
        </a:xfrm>
      </p:grpSpPr>
      <p:sp>
        <p:nvSpPr>
          <p:cNvPr id="221" name="Google Shape;221;g2aed57810c0_0_68:notes">
            <a:extLst>
              <a:ext uri="{FF2B5EF4-FFF2-40B4-BE49-F238E27FC236}">
                <a16:creationId xmlns:a16="http://schemas.microsoft.com/office/drawing/2014/main" id="{1B53823E-A311-D506-ACD0-B66F70CC29DE}"/>
              </a:ext>
            </a:extLst>
          </p:cNvPr>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aed57810c0_0_68:notes">
            <a:extLst>
              <a:ext uri="{FF2B5EF4-FFF2-40B4-BE49-F238E27FC236}">
                <a16:creationId xmlns:a16="http://schemas.microsoft.com/office/drawing/2014/main" id="{B946C046-0563-A14E-886F-FCF0F71238F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3" name="Google Shape;223;g2aed57810c0_0_68:notes">
            <a:extLst>
              <a:ext uri="{FF2B5EF4-FFF2-40B4-BE49-F238E27FC236}">
                <a16:creationId xmlns:a16="http://schemas.microsoft.com/office/drawing/2014/main" id="{891B2F50-59A5-69B3-7962-71BB4AE82FC7}"/>
              </a:ext>
            </a:extLst>
          </p:cNvPr>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108</a:t>
            </a:fld>
            <a:endParaRPr/>
          </a:p>
        </p:txBody>
      </p:sp>
    </p:spTree>
    <p:extLst>
      <p:ext uri="{BB962C8B-B14F-4D97-AF65-F5344CB8AC3E}">
        <p14:creationId xmlns:p14="http://schemas.microsoft.com/office/powerpoint/2010/main" val="25736036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2aed57810c0_0_247: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3" name="Google Shape;283;g2aed57810c0_0_24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Ce slide est important, vous n’oubliez pas de tenir votre promesse de répondre aux questions hors plan de cours en fin de session après les évaluations.</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Vous avez idéalement durant la semaine, le soir, préparé vos réponses avec un petit exemple de code sur un stack blitz et quelques liens vers des ressources externes.</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Même si vous n’avez plus beaucoup de temps, vous pourrez ainsi donner votre stack blitz et les ressources aux stagiaires concernés. Les stagiaires vous seront reconnaissants d’avoir pris la peine chaque soir de préparer un exemple de code et chercher quelques ressources, même si vos réponses à leurs questions sont brèves faute de temps restant en fin de formation. Le centre de formation verra sur votre support que vous avez un slide prévu pour cela ce qui consolidera sa confiance en vous.</a:t>
            </a:r>
            <a:endParaRPr sz="1400" i="1">
              <a:solidFill>
                <a:srgbClr val="262626"/>
              </a:solidFill>
              <a:latin typeface="Lato"/>
              <a:ea typeface="Lato"/>
              <a:cs typeface="Lato"/>
              <a:sym typeface="Lato"/>
            </a:endParaRPr>
          </a:p>
          <a:p>
            <a:pPr marL="0" lvl="0" indent="0" algn="l" rtl="0">
              <a:spcBef>
                <a:spcPts val="360"/>
              </a:spcBef>
              <a:spcAft>
                <a:spcPts val="0"/>
              </a:spcAft>
              <a:buClr>
                <a:schemeClr val="dk1"/>
              </a:buClr>
              <a:buSzPts val="1800"/>
              <a:buFont typeface="Arial"/>
              <a:buNone/>
            </a:pPr>
            <a:r>
              <a:rPr lang="fr-FR" sz="1400" i="1">
                <a:solidFill>
                  <a:srgbClr val="262626"/>
                </a:solidFill>
                <a:latin typeface="Lato"/>
                <a:ea typeface="Lato"/>
                <a:cs typeface="Lato"/>
                <a:sym typeface="Lato"/>
              </a:rPr>
              <a:t>Les questions hors plan de cours doivent toujours être vues après les évaluations. Vous n’avez pas contractuellement à être évalué sur des questions hors plan de cours, et vous devez surtout en priorité terminer le plan de cours et avoir terminé les évaluations, avoir vérifié les signatures, avoir terminé  les certifications quand il y en a et avoir saisi votre bilan de fin de formation avant de répondre aux questions hors plan de cours.</a:t>
            </a:r>
            <a:endParaRPr sz="1400" i="1">
              <a:solidFill>
                <a:srgbClr val="262626"/>
              </a:solidFill>
              <a:latin typeface="Lato"/>
              <a:ea typeface="Lato"/>
              <a:cs typeface="Lato"/>
              <a:sym typeface="Lato"/>
            </a:endParaRPr>
          </a:p>
          <a:p>
            <a:pPr marL="0" lvl="0" indent="0" algn="l" rtl="0">
              <a:lnSpc>
                <a:spcPct val="100000"/>
              </a:lnSpc>
              <a:spcBef>
                <a:spcPts val="0"/>
              </a:spcBef>
              <a:spcAft>
                <a:spcPts val="0"/>
              </a:spcAft>
              <a:buSzPts val="1400"/>
              <a:buNone/>
            </a:pPr>
            <a:endParaRPr/>
          </a:p>
        </p:txBody>
      </p:sp>
      <p:sp>
        <p:nvSpPr>
          <p:cNvPr id="284" name="Google Shape;284;g2aed57810c0_0_24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FR"/>
              <a:t>109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Diapositive de titre">
  <p:cSld name="Diapositive de titre">
    <p:spTree>
      <p:nvGrpSpPr>
        <p:cNvPr id="1" name="Shape 14"/>
        <p:cNvGrpSpPr/>
        <p:nvPr/>
      </p:nvGrpSpPr>
      <p:grpSpPr>
        <a:xfrm>
          <a:off x="0" y="0"/>
          <a:ext cx="0" cy="0"/>
          <a:chOff x="0" y="0"/>
          <a:chExt cx="0" cy="0"/>
        </a:xfrm>
      </p:grpSpPr>
      <p:sp>
        <p:nvSpPr>
          <p:cNvPr id="15" name="Google Shape;15;p3"/>
          <p:cNvSpPr/>
          <p:nvPr/>
        </p:nvSpPr>
        <p:spPr>
          <a:xfrm>
            <a:off x="1224359" y="0"/>
            <a:ext cx="7919641" cy="5715000"/>
          </a:xfrm>
          <a:prstGeom prst="rect">
            <a:avLst/>
          </a:prstGeom>
          <a:solidFill>
            <a:srgbClr val="EAEE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1C1D3B"/>
              </a:solidFill>
              <a:latin typeface="Calibri"/>
              <a:ea typeface="Calibri"/>
              <a:cs typeface="Calibri"/>
              <a:sym typeface="Calibri"/>
            </a:endParaRPr>
          </a:p>
        </p:txBody>
      </p:sp>
      <p:cxnSp>
        <p:nvCxnSpPr>
          <p:cNvPr id="16" name="Google Shape;16;p3"/>
          <p:cNvCxnSpPr/>
          <p:nvPr/>
        </p:nvCxnSpPr>
        <p:spPr>
          <a:xfrm>
            <a:off x="5334183" y="3142654"/>
            <a:ext cx="3263434" cy="0"/>
          </a:xfrm>
          <a:prstGeom prst="straightConnector1">
            <a:avLst/>
          </a:prstGeom>
          <a:noFill/>
          <a:ln w="12700" cap="flat" cmpd="sng">
            <a:solidFill>
              <a:srgbClr val="577089"/>
            </a:solidFill>
            <a:prstDash val="solid"/>
            <a:round/>
            <a:headEnd type="none" w="sm" len="sm"/>
            <a:tailEnd type="none" w="sm" len="sm"/>
          </a:ln>
        </p:spPr>
      </p:cxnSp>
      <p:sp>
        <p:nvSpPr>
          <p:cNvPr id="17" name="Google Shape;17;p3"/>
          <p:cNvSpPr txBox="1"/>
          <p:nvPr/>
        </p:nvSpPr>
        <p:spPr>
          <a:xfrm>
            <a:off x="5110309" y="2050508"/>
            <a:ext cx="3624193" cy="1015663"/>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4000"/>
              <a:buFont typeface="Arial"/>
              <a:buNone/>
            </a:pPr>
            <a:r>
              <a:rPr lang="fr-FR" sz="4000" b="0" i="0" u="none" strike="noStrike" cap="none">
                <a:solidFill>
                  <a:srgbClr val="F1C232"/>
                </a:solidFill>
                <a:latin typeface="Montserrat ExtraBold"/>
                <a:ea typeface="Montserrat ExtraBold"/>
                <a:cs typeface="Montserrat ExtraBold"/>
                <a:sym typeface="Montserrat ExtraBold"/>
              </a:rPr>
              <a:t>FORMATION</a:t>
            </a:r>
            <a:br>
              <a:rPr lang="fr-FR" sz="2000" b="1" i="0" u="none" strike="noStrike" cap="none">
                <a:solidFill>
                  <a:srgbClr val="577089"/>
                </a:solidFill>
                <a:latin typeface="Montserrat"/>
                <a:ea typeface="Montserrat"/>
                <a:cs typeface="Montserrat"/>
                <a:sym typeface="Montserrat"/>
              </a:rPr>
            </a:br>
            <a:r>
              <a:rPr lang="fr-FR" sz="2000" b="0" i="0" u="none" strike="noStrike" cap="none">
                <a:solidFill>
                  <a:srgbClr val="577089"/>
                </a:solidFill>
                <a:latin typeface="Montserrat"/>
                <a:ea typeface="Montserrat"/>
                <a:cs typeface="Montserrat"/>
                <a:sym typeface="Montserrat"/>
              </a:rPr>
              <a:t>IT - Digital - Management</a:t>
            </a:r>
            <a:endParaRPr sz="1400" b="0" i="0" u="none" strike="noStrike" cap="none">
              <a:solidFill>
                <a:srgbClr val="577089"/>
              </a:solidFill>
              <a:latin typeface="Arial"/>
              <a:ea typeface="Arial"/>
              <a:cs typeface="Arial"/>
              <a:sym typeface="Arial"/>
            </a:endParaRPr>
          </a:p>
        </p:txBody>
      </p:sp>
      <p:sp>
        <p:nvSpPr>
          <p:cNvPr id="18" name="Google Shape;18;p3"/>
          <p:cNvSpPr txBox="1"/>
          <p:nvPr/>
        </p:nvSpPr>
        <p:spPr>
          <a:xfrm>
            <a:off x="5262709" y="3219138"/>
            <a:ext cx="36243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fr-FR" sz="1800" b="0" i="0" u="none" strike="noStrike" cap="none">
                <a:solidFill>
                  <a:srgbClr val="577089"/>
                </a:solidFill>
                <a:latin typeface="Montserrat"/>
                <a:ea typeface="Montserrat"/>
                <a:cs typeface="Montserrat"/>
                <a:sym typeface="Montserrat"/>
              </a:rPr>
              <a:t>24/03/2024</a:t>
            </a:r>
            <a:endParaRPr sz="1800" b="0" i="0" u="none" strike="noStrike" cap="none">
              <a:solidFill>
                <a:srgbClr val="577089"/>
              </a:solidFill>
              <a:latin typeface="Montserrat"/>
              <a:ea typeface="Montserrat"/>
              <a:cs typeface="Montserrat"/>
              <a:sym typeface="Montserrat"/>
            </a:endParaRPr>
          </a:p>
        </p:txBody>
      </p:sp>
      <p:sp>
        <p:nvSpPr>
          <p:cNvPr id="19" name="Google Shape;19;p3"/>
          <p:cNvSpPr txBox="1"/>
          <p:nvPr/>
        </p:nvSpPr>
        <p:spPr>
          <a:xfrm>
            <a:off x="5044777" y="5033866"/>
            <a:ext cx="3687167" cy="276999"/>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fr-FR" sz="1200" b="1">
                <a:solidFill>
                  <a:srgbClr val="577089"/>
                </a:solidFill>
                <a:latin typeface="Lato"/>
                <a:ea typeface="Lato"/>
                <a:cs typeface="Lato"/>
                <a:sym typeface="Lato"/>
              </a:rPr>
              <a:t>boomerang-consulting.com</a:t>
            </a:r>
            <a:endParaRPr sz="1400" b="0" i="0" u="none" strike="noStrike" cap="none">
              <a:solidFill>
                <a:srgbClr val="577089"/>
              </a:solidFill>
              <a:latin typeface="Arial"/>
              <a:ea typeface="Arial"/>
              <a:cs typeface="Arial"/>
              <a:sym typeface="Arial"/>
            </a:endParaRPr>
          </a:p>
        </p:txBody>
      </p:sp>
      <p:pic>
        <p:nvPicPr>
          <p:cNvPr id="20" name="Google Shape;20;p3"/>
          <p:cNvPicPr preferRelativeResize="0"/>
          <p:nvPr/>
        </p:nvPicPr>
        <p:blipFill>
          <a:blip r:embed="rId2">
            <a:alphaModFix/>
          </a:blip>
          <a:stretch>
            <a:fillRect/>
          </a:stretch>
        </p:blipFill>
        <p:spPr>
          <a:xfrm>
            <a:off x="586550" y="447825"/>
            <a:ext cx="3624300" cy="64260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re et contenu" type="obj">
  <p:cSld name="OBJECT">
    <p:bg>
      <p:bgPr>
        <a:solidFill>
          <a:schemeClr val="lt1"/>
        </a:solidFill>
        <a:effectLst/>
      </p:bgPr>
    </p:bg>
    <p:spTree>
      <p:nvGrpSpPr>
        <p:cNvPr id="1" name="Shape 21"/>
        <p:cNvGrpSpPr/>
        <p:nvPr/>
      </p:nvGrpSpPr>
      <p:grpSpPr>
        <a:xfrm>
          <a:off x="0" y="0"/>
          <a:ext cx="0" cy="0"/>
          <a:chOff x="0" y="0"/>
          <a:chExt cx="0" cy="0"/>
        </a:xfrm>
      </p:grpSpPr>
      <p:sp>
        <p:nvSpPr>
          <p:cNvPr id="22" name="Google Shape;22;p6"/>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F1C232"/>
              </a:buClr>
              <a:buSzPts val="2400"/>
              <a:buFont typeface="Montserrat ExtraBold"/>
              <a:buNone/>
              <a:defRPr sz="2400">
                <a:solidFill>
                  <a:srgbClr val="F1C232"/>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6"/>
          <p:cNvSpPr txBox="1">
            <a:spLocks noGrp="1"/>
          </p:cNvSpPr>
          <p:nvPr>
            <p:ph type="body" idx="1"/>
          </p:nvPr>
        </p:nvSpPr>
        <p:spPr>
          <a:xfrm>
            <a:off x="304412" y="946598"/>
            <a:ext cx="8535175" cy="428451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SzPts val="1800"/>
              <a:buFont typeface="Lato"/>
              <a:buNone/>
              <a:defRPr/>
            </a:lvl1pPr>
            <a:lvl2pPr marL="914400" lvl="1" indent="-330200" algn="l">
              <a:lnSpc>
                <a:spcPct val="100000"/>
              </a:lnSpc>
              <a:spcBef>
                <a:spcPts val="320"/>
              </a:spcBef>
              <a:spcAft>
                <a:spcPts val="0"/>
              </a:spcAft>
              <a:buSzPts val="1600"/>
              <a:buChar char="•"/>
              <a:defRPr/>
            </a:lvl2pPr>
            <a:lvl3pPr marL="1371600" lvl="2" indent="-342900" algn="l">
              <a:lnSpc>
                <a:spcPct val="100000"/>
              </a:lnSpc>
              <a:spcBef>
                <a:spcPts val="360"/>
              </a:spcBef>
              <a:spcAft>
                <a:spcPts val="0"/>
              </a:spcAft>
              <a:buSzPts val="1800"/>
              <a:buChar char="-"/>
              <a:defRPr/>
            </a:lvl3pPr>
            <a:lvl4pPr marL="1828800" lvl="3" indent="-342900" algn="l">
              <a:lnSpc>
                <a:spcPct val="100000"/>
              </a:lnSpc>
              <a:spcBef>
                <a:spcPts val="360"/>
              </a:spcBef>
              <a:spcAft>
                <a:spcPts val="0"/>
              </a:spcAft>
              <a:buSzPts val="1800"/>
              <a:buChar char="–"/>
              <a:defRPr/>
            </a:lvl4pPr>
            <a:lvl5pPr marL="2286000" lvl="4" indent="-342900" algn="l">
              <a:lnSpc>
                <a:spcPct val="100000"/>
              </a:lnSpc>
              <a:spcBef>
                <a:spcPts val="360"/>
              </a:spcBef>
              <a:spcAft>
                <a:spcPts val="0"/>
              </a:spcAft>
              <a:buSzPts val="1800"/>
              <a:buChar char="»"/>
              <a:defRPr/>
            </a:lvl5pPr>
            <a:lvl6pPr marL="2743200" lvl="5" indent="-342900" algn="l">
              <a:lnSpc>
                <a:spcPct val="100000"/>
              </a:lnSpc>
              <a:spcBef>
                <a:spcPts val="360"/>
              </a:spcBef>
              <a:spcAft>
                <a:spcPts val="0"/>
              </a:spcAft>
              <a:buSzPts val="1800"/>
              <a:buChar char="•"/>
              <a:defRPr/>
            </a:lvl6pPr>
            <a:lvl7pPr marL="3200400" lvl="6" indent="-342900" algn="l">
              <a:lnSpc>
                <a:spcPct val="100000"/>
              </a:lnSpc>
              <a:spcBef>
                <a:spcPts val="360"/>
              </a:spcBef>
              <a:spcAft>
                <a:spcPts val="0"/>
              </a:spcAft>
              <a:buSzPts val="180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En-tête de section">
  <p:cSld name="En-tête de section">
    <p:bg>
      <p:bgPr>
        <a:solidFill>
          <a:schemeClr val="lt1"/>
        </a:solidFill>
        <a:effectLst/>
      </p:bgPr>
    </p:bg>
    <p:spTree>
      <p:nvGrpSpPr>
        <p:cNvPr id="1" name="Shape 24"/>
        <p:cNvGrpSpPr/>
        <p:nvPr/>
      </p:nvGrpSpPr>
      <p:grpSpPr>
        <a:xfrm>
          <a:off x="0" y="0"/>
          <a:ext cx="0" cy="0"/>
          <a:chOff x="0" y="0"/>
          <a:chExt cx="0" cy="0"/>
        </a:xfrm>
      </p:grpSpPr>
      <p:sp>
        <p:nvSpPr>
          <p:cNvPr id="25" name="Google Shape;25;p4"/>
          <p:cNvSpPr>
            <a:spLocks noGrp="1"/>
          </p:cNvSpPr>
          <p:nvPr>
            <p:ph type="pic" idx="2"/>
          </p:nvPr>
        </p:nvSpPr>
        <p:spPr>
          <a:xfrm>
            <a:off x="5683517" y="0"/>
            <a:ext cx="3460483" cy="5715000"/>
          </a:xfrm>
          <a:prstGeom prst="rect">
            <a:avLst/>
          </a:prstGeom>
          <a:noFill/>
          <a:ln>
            <a:noFill/>
          </a:ln>
        </p:spPr>
      </p:sp>
      <p:sp>
        <p:nvSpPr>
          <p:cNvPr id="26" name="Google Shape;26;p4"/>
          <p:cNvSpPr/>
          <p:nvPr/>
        </p:nvSpPr>
        <p:spPr>
          <a:xfrm>
            <a:off x="878177" y="1502229"/>
            <a:ext cx="7369629" cy="2699658"/>
          </a:xfrm>
          <a:prstGeom prst="rect">
            <a:avLst/>
          </a:prstGeom>
          <a:solidFill>
            <a:srgbClr val="F1C23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0000"/>
              </a:solidFill>
              <a:latin typeface="Calibri"/>
              <a:ea typeface="Calibri"/>
              <a:cs typeface="Calibri"/>
              <a:sym typeface="Calibri"/>
            </a:endParaRPr>
          </a:p>
        </p:txBody>
      </p:sp>
      <p:sp>
        <p:nvSpPr>
          <p:cNvPr id="27" name="Google Shape;27;p4"/>
          <p:cNvSpPr txBox="1">
            <a:spLocks noGrp="1"/>
          </p:cNvSpPr>
          <p:nvPr>
            <p:ph type="title"/>
          </p:nvPr>
        </p:nvSpPr>
        <p:spPr>
          <a:xfrm>
            <a:off x="1371530" y="2726654"/>
            <a:ext cx="6382921" cy="541673"/>
          </a:xfrm>
          <a:prstGeom prst="rect">
            <a:avLst/>
          </a:prstGeom>
          <a:noFill/>
          <a:ln>
            <a:noFill/>
          </a:ln>
        </p:spPr>
        <p:txBody>
          <a:bodyPr spcFirstLastPara="1" wrap="square" lIns="91425" tIns="45700" rIns="91425" bIns="45700" anchor="t" anchorCtr="0">
            <a:normAutofit/>
          </a:bodyPr>
          <a:lstStyle>
            <a:lvl1pPr lvl="0" algn="r">
              <a:lnSpc>
                <a:spcPct val="100000"/>
              </a:lnSpc>
              <a:spcBef>
                <a:spcPts val="0"/>
              </a:spcBef>
              <a:spcAft>
                <a:spcPts val="0"/>
              </a:spcAft>
              <a:buClr>
                <a:schemeClr val="lt1"/>
              </a:buClr>
              <a:buSzPts val="2800"/>
              <a:buFont typeface="Montserrat ExtraBold"/>
              <a:buNone/>
              <a:defRPr sz="2800" b="1" cap="none">
                <a:solidFill>
                  <a:schemeClr val="lt1"/>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4"/>
          <p:cNvSpPr txBox="1"/>
          <p:nvPr/>
        </p:nvSpPr>
        <p:spPr>
          <a:xfrm>
            <a:off x="5149158" y="5240873"/>
            <a:ext cx="3687300" cy="276900"/>
          </a:xfrm>
          <a:prstGeom prst="rect">
            <a:avLst/>
          </a:prstGeom>
          <a:noFill/>
          <a:ln>
            <a:noFill/>
          </a:ln>
        </p:spPr>
        <p:txBody>
          <a:bodyPr spcFirstLastPara="1" wrap="square" lIns="91425" tIns="45700" rIns="91425" bIns="45700" anchor="t" anchorCtr="0">
            <a:spAutoFit/>
          </a:bodyPr>
          <a:lstStyle/>
          <a:p>
            <a:pPr marL="0" lvl="0" indent="0" algn="r" rtl="0">
              <a:spcBef>
                <a:spcPts val="0"/>
              </a:spcBef>
              <a:spcAft>
                <a:spcPts val="0"/>
              </a:spcAft>
              <a:buClr>
                <a:schemeClr val="dk1"/>
              </a:buClr>
              <a:buSzPts val="1200"/>
              <a:buFont typeface="Arial"/>
              <a:buNone/>
            </a:pPr>
            <a:r>
              <a:rPr lang="fr-FR" sz="1200" b="1">
                <a:solidFill>
                  <a:srgbClr val="0B5394"/>
                </a:solidFill>
                <a:latin typeface="Lato"/>
                <a:ea typeface="Lato"/>
                <a:cs typeface="Lato"/>
                <a:sym typeface="Lato"/>
              </a:rPr>
              <a:t>boomerang-consulting.com</a:t>
            </a:r>
            <a:endParaRPr sz="900" b="1">
              <a:solidFill>
                <a:schemeClr val="lt1"/>
              </a:solidFill>
              <a:latin typeface="Lato"/>
              <a:ea typeface="Lato"/>
              <a:cs typeface="Lato"/>
              <a:sym typeface="Lato"/>
            </a:endParaRPr>
          </a:p>
        </p:txBody>
      </p:sp>
      <p:pic>
        <p:nvPicPr>
          <p:cNvPr id="29" name="Google Shape;29;p4"/>
          <p:cNvPicPr preferRelativeResize="0"/>
          <p:nvPr/>
        </p:nvPicPr>
        <p:blipFill>
          <a:blip r:embed="rId2">
            <a:alphaModFix/>
          </a:blip>
          <a:stretch>
            <a:fillRect/>
          </a:stretch>
        </p:blipFill>
        <p:spPr>
          <a:xfrm>
            <a:off x="312325" y="309951"/>
            <a:ext cx="2381700" cy="4223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Vide">
  <p:cSld name="Vide">
    <p:bg>
      <p:bgPr>
        <a:solidFill>
          <a:schemeClr val="lt1"/>
        </a:solidFill>
        <a:effectLst/>
      </p:bgPr>
    </p:bg>
    <p:spTree>
      <p:nvGrpSpPr>
        <p:cNvPr id="1" name="Shape 37"/>
        <p:cNvGrpSpPr/>
        <p:nvPr/>
      </p:nvGrpSpPr>
      <p:grpSpPr>
        <a:xfrm>
          <a:off x="0" y="0"/>
          <a:ext cx="0" cy="0"/>
          <a:chOff x="0" y="0"/>
          <a:chExt cx="0" cy="0"/>
        </a:xfrm>
      </p:grpSpPr>
      <p:sp>
        <p:nvSpPr>
          <p:cNvPr id="38" name="Google Shape;38;p5"/>
          <p:cNvSpPr>
            <a:spLocks noGrp="1"/>
          </p:cNvSpPr>
          <p:nvPr>
            <p:ph type="pic" idx="2"/>
          </p:nvPr>
        </p:nvSpPr>
        <p:spPr>
          <a:xfrm>
            <a:off x="5793550" y="16825"/>
            <a:ext cx="3350400" cy="5715000"/>
          </a:xfrm>
          <a:prstGeom prst="rect">
            <a:avLst/>
          </a:prstGeom>
          <a:noFill/>
          <a:ln>
            <a:noFill/>
          </a:ln>
        </p:spPr>
      </p:sp>
      <p:sp>
        <p:nvSpPr>
          <p:cNvPr id="39" name="Google Shape;39;p5"/>
          <p:cNvSpPr txBox="1">
            <a:spLocks noGrp="1"/>
          </p:cNvSpPr>
          <p:nvPr>
            <p:ph type="body" idx="1"/>
          </p:nvPr>
        </p:nvSpPr>
        <p:spPr>
          <a:xfrm>
            <a:off x="290640" y="1341480"/>
            <a:ext cx="5255990" cy="684436"/>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560"/>
              </a:spcBef>
              <a:spcAft>
                <a:spcPts val="0"/>
              </a:spcAft>
              <a:buSzPts val="2800"/>
              <a:buFont typeface="Montserrat ExtraBold"/>
              <a:buNone/>
              <a:defRPr sz="2800" b="1">
                <a:latin typeface="Montserrat ExtraBold"/>
                <a:ea typeface="Montserrat ExtraBold"/>
                <a:cs typeface="Montserrat ExtraBold"/>
                <a:sym typeface="Montserrat ExtraBold"/>
              </a:defRPr>
            </a:lvl1pPr>
            <a:lvl2pPr marL="914400" lvl="1" indent="-228600" algn="l">
              <a:lnSpc>
                <a:spcPct val="100000"/>
              </a:lnSpc>
              <a:spcBef>
                <a:spcPts val="400"/>
              </a:spcBef>
              <a:spcAft>
                <a:spcPts val="0"/>
              </a:spcAft>
              <a:buSzPts val="2000"/>
              <a:buNone/>
              <a:defRPr sz="2000" b="1"/>
            </a:lvl2pPr>
            <a:lvl3pPr marL="1371600" lvl="2" indent="-228600" algn="l">
              <a:lnSpc>
                <a:spcPct val="100000"/>
              </a:lnSpc>
              <a:spcBef>
                <a:spcPts val="360"/>
              </a:spcBef>
              <a:spcAft>
                <a:spcPts val="0"/>
              </a:spcAft>
              <a:buClr>
                <a:srgbClr val="262626"/>
              </a:buClr>
              <a:buSzPts val="1800"/>
              <a:buNone/>
              <a:defRPr sz="1800" b="1"/>
            </a:lvl3pPr>
            <a:lvl4pPr marL="1828800" lvl="3" indent="-228600" algn="l">
              <a:lnSpc>
                <a:spcPct val="100000"/>
              </a:lnSpc>
              <a:spcBef>
                <a:spcPts val="320"/>
              </a:spcBef>
              <a:spcAft>
                <a:spcPts val="0"/>
              </a:spcAft>
              <a:buClr>
                <a:srgbClr val="262626"/>
              </a:buClr>
              <a:buSzPts val="1600"/>
              <a:buNone/>
              <a:defRPr sz="1600" b="1"/>
            </a:lvl4pPr>
            <a:lvl5pPr marL="2286000" lvl="4" indent="-228600" algn="l">
              <a:lnSpc>
                <a:spcPct val="100000"/>
              </a:lnSpc>
              <a:spcBef>
                <a:spcPts val="320"/>
              </a:spcBef>
              <a:spcAft>
                <a:spcPts val="0"/>
              </a:spcAft>
              <a:buClr>
                <a:srgbClr val="262626"/>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0" name="Google Shape;40;p5"/>
          <p:cNvSpPr txBox="1">
            <a:spLocks noGrp="1"/>
          </p:cNvSpPr>
          <p:nvPr>
            <p:ph type="body" idx="3"/>
          </p:nvPr>
        </p:nvSpPr>
        <p:spPr>
          <a:xfrm>
            <a:off x="1423617" y="2184704"/>
            <a:ext cx="4123012" cy="3038874"/>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80"/>
              </a:spcBef>
              <a:spcAft>
                <a:spcPts val="0"/>
              </a:spcAft>
              <a:buSzPts val="2400"/>
              <a:buFont typeface="Lato"/>
              <a:buNone/>
              <a:defRPr sz="2400"/>
            </a:lvl1pPr>
            <a:lvl2pPr marL="914400" lvl="1" indent="-355600" algn="l">
              <a:lnSpc>
                <a:spcPct val="100000"/>
              </a:lnSpc>
              <a:spcBef>
                <a:spcPts val="400"/>
              </a:spcBef>
              <a:spcAft>
                <a:spcPts val="0"/>
              </a:spcAft>
              <a:buSzPts val="2000"/>
              <a:buChar char="•"/>
              <a:defRPr sz="2000"/>
            </a:lvl2pPr>
            <a:lvl3pPr marL="1371600" lvl="2" indent="-342900" algn="l">
              <a:lnSpc>
                <a:spcPct val="100000"/>
              </a:lnSpc>
              <a:spcBef>
                <a:spcPts val="360"/>
              </a:spcBef>
              <a:spcAft>
                <a:spcPts val="0"/>
              </a:spcAft>
              <a:buSzPts val="1800"/>
              <a:buChar char="-"/>
              <a:defRPr sz="1800"/>
            </a:lvl3pPr>
            <a:lvl4pPr marL="1828800" lvl="3" indent="-330200" algn="l">
              <a:lnSpc>
                <a:spcPct val="100000"/>
              </a:lnSpc>
              <a:spcBef>
                <a:spcPts val="320"/>
              </a:spcBef>
              <a:spcAft>
                <a:spcPts val="0"/>
              </a:spcAft>
              <a:buSzPts val="1600"/>
              <a:buChar char="–"/>
              <a:defRPr sz="1600"/>
            </a:lvl4pPr>
            <a:lvl5pPr marL="2286000" lvl="4" indent="-330200" algn="l">
              <a:lnSpc>
                <a:spcPct val="100000"/>
              </a:lnSpc>
              <a:spcBef>
                <a:spcPts val="320"/>
              </a:spcBef>
              <a:spcAft>
                <a:spcPts val="0"/>
              </a:spcAft>
              <a:buSzPts val="1600"/>
              <a:buChar char="»"/>
              <a:defRPr sz="1600"/>
            </a:lvl5pPr>
            <a:lvl6pPr marL="2743200" lvl="5" indent="-330200" algn="l">
              <a:lnSpc>
                <a:spcPct val="100000"/>
              </a:lnSpc>
              <a:spcBef>
                <a:spcPts val="320"/>
              </a:spcBef>
              <a:spcAft>
                <a:spcPts val="0"/>
              </a:spcAft>
              <a:buSzPts val="1600"/>
              <a:buChar char="•"/>
              <a:defRPr sz="1600"/>
            </a:lvl6pPr>
            <a:lvl7pPr marL="3200400" lvl="6" indent="-330200" algn="l">
              <a:lnSpc>
                <a:spcPct val="100000"/>
              </a:lnSpc>
              <a:spcBef>
                <a:spcPts val="320"/>
              </a:spcBef>
              <a:spcAft>
                <a:spcPts val="0"/>
              </a:spcAft>
              <a:buSzPts val="1600"/>
              <a:buChar char="•"/>
              <a:defRPr sz="1600"/>
            </a:lvl7pPr>
            <a:lvl8pPr marL="3657600" lvl="7" indent="-330200" algn="l">
              <a:lnSpc>
                <a:spcPct val="100000"/>
              </a:lnSpc>
              <a:spcBef>
                <a:spcPts val="320"/>
              </a:spcBef>
              <a:spcAft>
                <a:spcPts val="0"/>
              </a:spcAft>
              <a:buSzPts val="1600"/>
              <a:buChar char="•"/>
              <a:defRPr sz="1600"/>
            </a:lvl8pPr>
            <a:lvl9pPr marL="4114800" lvl="8" indent="-330200" algn="l">
              <a:lnSpc>
                <a:spcPct val="100000"/>
              </a:lnSpc>
              <a:spcBef>
                <a:spcPts val="320"/>
              </a:spcBef>
              <a:spcAft>
                <a:spcPts val="0"/>
              </a:spcAft>
              <a:buSzPts val="1600"/>
              <a:buChar char="•"/>
              <a:defRPr sz="1600"/>
            </a:lvl9pPr>
          </a:lstStyle>
          <a:p>
            <a:endParaRPr/>
          </a:p>
        </p:txBody>
      </p:sp>
      <p:cxnSp>
        <p:nvCxnSpPr>
          <p:cNvPr id="41" name="Google Shape;41;p5"/>
          <p:cNvCxnSpPr/>
          <p:nvPr/>
        </p:nvCxnSpPr>
        <p:spPr>
          <a:xfrm>
            <a:off x="1056761" y="2693920"/>
            <a:ext cx="0" cy="2058769"/>
          </a:xfrm>
          <a:prstGeom prst="straightConnector1">
            <a:avLst/>
          </a:prstGeom>
          <a:noFill/>
          <a:ln w="12700" cap="flat" cmpd="sng">
            <a:solidFill>
              <a:schemeClr val="dk1"/>
            </a:solidFill>
            <a:prstDash val="solid"/>
            <a:round/>
            <a:headEnd type="none" w="sm" len="sm"/>
            <a:tailEnd type="none" w="sm" len="sm"/>
          </a:ln>
        </p:spPr>
      </p:cxnSp>
      <p:sp>
        <p:nvSpPr>
          <p:cNvPr id="42" name="Google Shape;42;p5"/>
          <p:cNvSpPr txBox="1"/>
          <p:nvPr/>
        </p:nvSpPr>
        <p:spPr>
          <a:xfrm>
            <a:off x="5149158" y="5240873"/>
            <a:ext cx="3687300" cy="276900"/>
          </a:xfrm>
          <a:prstGeom prst="rect">
            <a:avLst/>
          </a:prstGeom>
          <a:noFill/>
          <a:ln>
            <a:noFill/>
          </a:ln>
        </p:spPr>
        <p:txBody>
          <a:bodyPr spcFirstLastPara="1" wrap="square" lIns="91425" tIns="45700" rIns="91425" bIns="45700" anchor="t" anchorCtr="0">
            <a:spAutoFit/>
          </a:bodyPr>
          <a:lstStyle/>
          <a:p>
            <a:pPr marL="0" lvl="0" indent="0" algn="r" rtl="0">
              <a:spcBef>
                <a:spcPts val="0"/>
              </a:spcBef>
              <a:spcAft>
                <a:spcPts val="0"/>
              </a:spcAft>
              <a:buClr>
                <a:schemeClr val="dk1"/>
              </a:buClr>
              <a:buSzPts val="1200"/>
              <a:buFont typeface="Arial"/>
              <a:buNone/>
            </a:pPr>
            <a:r>
              <a:rPr lang="fr-FR" sz="1200" b="1">
                <a:solidFill>
                  <a:schemeClr val="lt1"/>
                </a:solidFill>
                <a:latin typeface="Lato"/>
                <a:ea typeface="Lato"/>
                <a:cs typeface="Lato"/>
                <a:sym typeface="Lato"/>
              </a:rPr>
              <a:t>boomerang-consulting.com</a:t>
            </a:r>
            <a:endParaRPr sz="900" b="1">
              <a:solidFill>
                <a:schemeClr val="lt1"/>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eux contenus">
  <p:cSld name="Deux contenus">
    <p:bg>
      <p:bgPr>
        <a:solidFill>
          <a:schemeClr val="lt1"/>
        </a:solidFill>
        <a:effectLst/>
      </p:bgPr>
    </p:bg>
    <p:spTree>
      <p:nvGrpSpPr>
        <p:cNvPr id="1" name="Shape 43"/>
        <p:cNvGrpSpPr/>
        <p:nvPr/>
      </p:nvGrpSpPr>
      <p:grpSpPr>
        <a:xfrm>
          <a:off x="0" y="0"/>
          <a:ext cx="0" cy="0"/>
          <a:chOff x="0" y="0"/>
          <a:chExt cx="0" cy="0"/>
        </a:xfrm>
      </p:grpSpPr>
      <p:sp>
        <p:nvSpPr>
          <p:cNvPr id="44" name="Google Shape;44;p7"/>
          <p:cNvSpPr txBox="1">
            <a:spLocks noGrp="1"/>
          </p:cNvSpPr>
          <p:nvPr>
            <p:ph type="body" idx="1"/>
          </p:nvPr>
        </p:nvSpPr>
        <p:spPr>
          <a:xfrm>
            <a:off x="3914947" y="338840"/>
            <a:ext cx="4932939" cy="4860346"/>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560"/>
              </a:spcBef>
              <a:spcAft>
                <a:spcPts val="0"/>
              </a:spcAft>
              <a:buSzPts val="2000"/>
              <a:buFont typeface="Lato"/>
              <a:buNone/>
              <a:defRPr sz="2000"/>
            </a:lvl1pPr>
            <a:lvl2pPr marL="914400" lvl="1" indent="-381000" algn="l">
              <a:lnSpc>
                <a:spcPct val="100000"/>
              </a:lnSpc>
              <a:spcBef>
                <a:spcPts val="480"/>
              </a:spcBef>
              <a:spcAft>
                <a:spcPts val="0"/>
              </a:spcAft>
              <a:buSzPts val="2400"/>
              <a:buChar char="•"/>
              <a:defRPr sz="2400"/>
            </a:lvl2pPr>
            <a:lvl3pPr marL="1371600" lvl="2" indent="-355600" algn="l">
              <a:lnSpc>
                <a:spcPct val="100000"/>
              </a:lnSpc>
              <a:spcBef>
                <a:spcPts val="400"/>
              </a:spcBef>
              <a:spcAft>
                <a:spcPts val="0"/>
              </a:spcAft>
              <a:buSzPts val="2000"/>
              <a:buChar char="-"/>
              <a:defRPr sz="2000"/>
            </a:lvl3pPr>
            <a:lvl4pPr marL="1828800" lvl="3" indent="-342900" algn="l">
              <a:lnSpc>
                <a:spcPct val="100000"/>
              </a:lnSpc>
              <a:spcBef>
                <a:spcPts val="360"/>
              </a:spcBef>
              <a:spcAft>
                <a:spcPts val="0"/>
              </a:spcAft>
              <a:buSzPts val="1800"/>
              <a:buChar char="–"/>
              <a:defRPr sz="1800"/>
            </a:lvl4pPr>
            <a:lvl5pPr marL="2286000" lvl="4" indent="-342900" algn="l">
              <a:lnSpc>
                <a:spcPct val="100000"/>
              </a:lnSpc>
              <a:spcBef>
                <a:spcPts val="360"/>
              </a:spcBef>
              <a:spcAft>
                <a:spcPts val="0"/>
              </a:spcAft>
              <a:buSzPts val="1800"/>
              <a:buChar char="»"/>
              <a:defRPr sz="1800"/>
            </a:lvl5pPr>
            <a:lvl6pPr marL="2743200" lvl="5" indent="-342900" algn="l">
              <a:lnSpc>
                <a:spcPct val="100000"/>
              </a:lnSpc>
              <a:spcBef>
                <a:spcPts val="360"/>
              </a:spcBef>
              <a:spcAft>
                <a:spcPts val="0"/>
              </a:spcAft>
              <a:buSzPts val="1800"/>
              <a:buChar char="•"/>
              <a:defRPr sz="1800"/>
            </a:lvl6pPr>
            <a:lvl7pPr marL="3200400" lvl="6" indent="-342900" algn="l">
              <a:lnSpc>
                <a:spcPct val="100000"/>
              </a:lnSpc>
              <a:spcBef>
                <a:spcPts val="360"/>
              </a:spcBef>
              <a:spcAft>
                <a:spcPts val="0"/>
              </a:spcAft>
              <a:buSzPts val="1800"/>
              <a:buChar char="•"/>
              <a:defRPr sz="1800"/>
            </a:lvl7pPr>
            <a:lvl8pPr marL="3657600" lvl="7" indent="-342900" algn="l">
              <a:lnSpc>
                <a:spcPct val="100000"/>
              </a:lnSpc>
              <a:spcBef>
                <a:spcPts val="360"/>
              </a:spcBef>
              <a:spcAft>
                <a:spcPts val="0"/>
              </a:spcAft>
              <a:buSzPts val="1800"/>
              <a:buChar char="•"/>
              <a:defRPr sz="1800"/>
            </a:lvl8pPr>
            <a:lvl9pPr marL="4114800" lvl="8" indent="-342900" algn="l">
              <a:lnSpc>
                <a:spcPct val="100000"/>
              </a:lnSpc>
              <a:spcBef>
                <a:spcPts val="360"/>
              </a:spcBef>
              <a:spcAft>
                <a:spcPts val="0"/>
              </a:spcAft>
              <a:buSzPts val="1800"/>
              <a:buChar char="•"/>
              <a:defRPr sz="1800"/>
            </a:lvl9pPr>
          </a:lstStyle>
          <a:p>
            <a:endParaRPr/>
          </a:p>
        </p:txBody>
      </p:sp>
      <p:sp>
        <p:nvSpPr>
          <p:cNvPr id="45" name="Google Shape;45;p7"/>
          <p:cNvSpPr txBox="1">
            <a:spLocks noGrp="1"/>
          </p:cNvSpPr>
          <p:nvPr>
            <p:ph type="title"/>
          </p:nvPr>
        </p:nvSpPr>
        <p:spPr>
          <a:xfrm>
            <a:off x="290640" y="338840"/>
            <a:ext cx="3295780" cy="4860346"/>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3000"/>
              <a:buFont typeface="Montserrat ExtraBold"/>
              <a:buNone/>
              <a:defRPr sz="3000">
                <a:latin typeface="Montserrat ExtraBold"/>
                <a:ea typeface="Montserrat ExtraBold"/>
                <a:cs typeface="Montserrat ExtraBold"/>
                <a:sym typeface="Montserrat Extra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46" name="Google Shape;46;p7"/>
          <p:cNvCxnSpPr/>
          <p:nvPr/>
        </p:nvCxnSpPr>
        <p:spPr>
          <a:xfrm>
            <a:off x="3750683" y="1272303"/>
            <a:ext cx="0" cy="3022448"/>
          </a:xfrm>
          <a:prstGeom prst="straightConnector1">
            <a:avLst/>
          </a:prstGeom>
          <a:noFill/>
          <a:ln w="12700" cap="flat" cmpd="sng">
            <a:solidFill>
              <a:schemeClr val="dk1"/>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mage avec légende" type="picTx">
  <p:cSld name="PICTURE_WITH_CAPTION_TEXT">
    <p:bg>
      <p:bgPr>
        <a:solidFill>
          <a:schemeClr val="lt1"/>
        </a:solidFill>
        <a:effectLst/>
      </p:bgPr>
    </p:bg>
    <p:spTree>
      <p:nvGrpSpPr>
        <p:cNvPr id="1" name="Shape 47"/>
        <p:cNvGrpSpPr/>
        <p:nvPr/>
      </p:nvGrpSpPr>
      <p:grpSpPr>
        <a:xfrm>
          <a:off x="0" y="0"/>
          <a:ext cx="0" cy="0"/>
          <a:chOff x="0" y="0"/>
          <a:chExt cx="0" cy="0"/>
        </a:xfrm>
      </p:grpSpPr>
      <p:sp>
        <p:nvSpPr>
          <p:cNvPr id="48" name="Google Shape;48;p9"/>
          <p:cNvSpPr txBox="1">
            <a:spLocks noGrp="1"/>
          </p:cNvSpPr>
          <p:nvPr>
            <p:ph type="title"/>
          </p:nvPr>
        </p:nvSpPr>
        <p:spPr>
          <a:xfrm>
            <a:off x="2393174" y="510650"/>
            <a:ext cx="4885500" cy="472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262626"/>
              </a:buClr>
              <a:buSzPts val="2400"/>
              <a:buFont typeface="Montserrat ExtraBold"/>
              <a:buNone/>
              <a:defRPr sz="2400" b="1">
                <a:latin typeface="Montserrat ExtraBold"/>
                <a:ea typeface="Montserrat ExtraBold"/>
                <a:cs typeface="Montserrat ExtraBold"/>
                <a:sym typeface="Montserrat Extra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9"/>
          <p:cNvSpPr>
            <a:spLocks noGrp="1"/>
          </p:cNvSpPr>
          <p:nvPr>
            <p:ph type="pic" idx="2"/>
          </p:nvPr>
        </p:nvSpPr>
        <p:spPr>
          <a:xfrm>
            <a:off x="1792288" y="1653646"/>
            <a:ext cx="5486400" cy="3429000"/>
          </a:xfrm>
          <a:prstGeom prst="rect">
            <a:avLst/>
          </a:prstGeom>
          <a:noFill/>
          <a:ln>
            <a:noFill/>
          </a:ln>
        </p:spPr>
      </p:sp>
      <p:sp>
        <p:nvSpPr>
          <p:cNvPr id="50" name="Google Shape;50;p9"/>
          <p:cNvSpPr txBox="1">
            <a:spLocks noGrp="1"/>
          </p:cNvSpPr>
          <p:nvPr>
            <p:ph type="body" idx="1"/>
          </p:nvPr>
        </p:nvSpPr>
        <p:spPr>
          <a:xfrm>
            <a:off x="1792288" y="982928"/>
            <a:ext cx="5486400" cy="67071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SzPts val="1400"/>
              <a:buFont typeface="Lato"/>
              <a:buNone/>
              <a:defRPr sz="1400"/>
            </a:lvl1pPr>
            <a:lvl2pPr marL="914400" lvl="1" indent="-228600" algn="l">
              <a:lnSpc>
                <a:spcPct val="100000"/>
              </a:lnSpc>
              <a:spcBef>
                <a:spcPts val="240"/>
              </a:spcBef>
              <a:spcAft>
                <a:spcPts val="0"/>
              </a:spcAft>
              <a:buSzPts val="1200"/>
              <a:buNone/>
              <a:defRPr sz="1200"/>
            </a:lvl2pPr>
            <a:lvl3pPr marL="1371600" lvl="2" indent="-228600" algn="l">
              <a:lnSpc>
                <a:spcPct val="100000"/>
              </a:lnSpc>
              <a:spcBef>
                <a:spcPts val="200"/>
              </a:spcBef>
              <a:spcAft>
                <a:spcPts val="0"/>
              </a:spcAft>
              <a:buClr>
                <a:srgbClr val="262626"/>
              </a:buClr>
              <a:buSzPts val="1000"/>
              <a:buNone/>
              <a:defRPr sz="1000"/>
            </a:lvl3pPr>
            <a:lvl4pPr marL="1828800" lvl="3" indent="-228600" algn="l">
              <a:lnSpc>
                <a:spcPct val="100000"/>
              </a:lnSpc>
              <a:spcBef>
                <a:spcPts val="180"/>
              </a:spcBef>
              <a:spcAft>
                <a:spcPts val="0"/>
              </a:spcAft>
              <a:buClr>
                <a:srgbClr val="262626"/>
              </a:buClr>
              <a:buSzPts val="900"/>
              <a:buNone/>
              <a:defRPr sz="900"/>
            </a:lvl4pPr>
            <a:lvl5pPr marL="2286000" lvl="4" indent="-228600" algn="l">
              <a:lnSpc>
                <a:spcPct val="100000"/>
              </a:lnSpc>
              <a:spcBef>
                <a:spcPts val="180"/>
              </a:spcBef>
              <a:spcAft>
                <a:spcPts val="0"/>
              </a:spcAft>
              <a:buClr>
                <a:srgbClr val="262626"/>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re seul">
  <p:cSld name="Titre seul">
    <p:bg>
      <p:bgPr>
        <a:solidFill>
          <a:schemeClr val="lt1"/>
        </a:solidFill>
        <a:effectLst/>
      </p:bgPr>
    </p:bg>
    <p:spTree>
      <p:nvGrpSpPr>
        <p:cNvPr id="1" name="Shape 51"/>
        <p:cNvGrpSpPr/>
        <p:nvPr/>
      </p:nvGrpSpPr>
      <p:grpSpPr>
        <a:xfrm>
          <a:off x="0" y="0"/>
          <a:ext cx="0" cy="0"/>
          <a:chOff x="0" y="0"/>
          <a:chExt cx="0" cy="0"/>
        </a:xfrm>
      </p:grpSpPr>
      <p:sp>
        <p:nvSpPr>
          <p:cNvPr id="52" name="Google Shape;52;p10"/>
          <p:cNvSpPr txBox="1">
            <a:spLocks noGrp="1"/>
          </p:cNvSpPr>
          <p:nvPr>
            <p:ph type="title"/>
          </p:nvPr>
        </p:nvSpPr>
        <p:spPr>
          <a:xfrm>
            <a:off x="2460500" y="276025"/>
            <a:ext cx="6382500" cy="4794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2400"/>
              <a:buFont typeface="Montserrat ExtraBold"/>
              <a:buNone/>
              <a:defRPr sz="2400">
                <a:latin typeface="Montserrat ExtraBold"/>
                <a:ea typeface="Montserrat ExtraBold"/>
                <a:cs typeface="Montserrat ExtraBold"/>
                <a:sym typeface="Montserrat Extra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2561500" y="276025"/>
            <a:ext cx="6221100" cy="479400"/>
          </a:xfrm>
          <a:prstGeom prst="rect">
            <a:avLst/>
          </a:prstGeom>
          <a:noFill/>
          <a:ln>
            <a:noFill/>
          </a:ln>
        </p:spPr>
        <p:txBody>
          <a:bodyPr spcFirstLastPara="1" wrap="square" lIns="91425" tIns="45700" rIns="91425" bIns="45700" anchor="ctr" anchorCtr="0">
            <a:normAutofit/>
          </a:bodyPr>
          <a:lstStyle>
            <a:lvl1pPr marR="0" lvl="0" algn="l" rtl="0">
              <a:lnSpc>
                <a:spcPct val="100000"/>
              </a:lnSpc>
              <a:spcBef>
                <a:spcPts val="0"/>
              </a:spcBef>
              <a:spcAft>
                <a:spcPts val="0"/>
              </a:spcAft>
              <a:buClr>
                <a:srgbClr val="F1C232"/>
              </a:buClr>
              <a:buSzPts val="2400"/>
              <a:buFont typeface="Montserrat ExtraBold"/>
              <a:buNone/>
              <a:defRPr sz="2400" b="0" i="0" u="none" strike="noStrike" cap="none">
                <a:solidFill>
                  <a:srgbClr val="F1C232"/>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
          <p:cNvSpPr txBox="1">
            <a:spLocks noGrp="1"/>
          </p:cNvSpPr>
          <p:nvPr>
            <p:ph type="body" idx="1"/>
          </p:nvPr>
        </p:nvSpPr>
        <p:spPr>
          <a:xfrm>
            <a:off x="307675" y="946598"/>
            <a:ext cx="8474944" cy="423421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360"/>
              </a:spcBef>
              <a:spcAft>
                <a:spcPts val="0"/>
              </a:spcAft>
              <a:buClr>
                <a:srgbClr val="D90011"/>
              </a:buClr>
              <a:buSzPts val="1800"/>
              <a:buFont typeface="Lato"/>
              <a:buNone/>
              <a:defRPr sz="1800" b="0" i="0" u="none" strike="noStrike" cap="none">
                <a:solidFill>
                  <a:srgbClr val="262626"/>
                </a:solidFill>
                <a:latin typeface="Lato"/>
                <a:ea typeface="Lato"/>
                <a:cs typeface="Lato"/>
                <a:sym typeface="Lato"/>
              </a:defRPr>
            </a:lvl1pPr>
            <a:lvl2pPr marL="914400" marR="0" lvl="1" indent="-330200" algn="l" rtl="0">
              <a:lnSpc>
                <a:spcPct val="100000"/>
              </a:lnSpc>
              <a:spcBef>
                <a:spcPts val="320"/>
              </a:spcBef>
              <a:spcAft>
                <a:spcPts val="0"/>
              </a:spcAft>
              <a:buClr>
                <a:srgbClr val="F1C232"/>
              </a:buClr>
              <a:buSzPts val="1600"/>
              <a:buFont typeface="Arial"/>
              <a:buChar char="•"/>
              <a:defRPr sz="1600" b="0" i="0" u="none" strike="noStrike" cap="none">
                <a:solidFill>
                  <a:srgbClr val="262626"/>
                </a:solidFill>
                <a:latin typeface="Calibri"/>
                <a:ea typeface="Calibri"/>
                <a:cs typeface="Calibri"/>
                <a:sym typeface="Calibri"/>
              </a:defRPr>
            </a:lvl2pPr>
            <a:lvl3pPr marL="1371600" marR="0" lvl="2" indent="-317500" algn="l" rtl="0">
              <a:lnSpc>
                <a:spcPct val="100000"/>
              </a:lnSpc>
              <a:spcBef>
                <a:spcPts val="280"/>
              </a:spcBef>
              <a:spcAft>
                <a:spcPts val="0"/>
              </a:spcAft>
              <a:buClr>
                <a:srgbClr val="F1C232"/>
              </a:buClr>
              <a:buSzPts val="1400"/>
              <a:buFont typeface="Merriweather Sans"/>
              <a:buChar char="-"/>
              <a:defRPr sz="1400" b="0" i="0" u="none" strike="noStrike" cap="none">
                <a:solidFill>
                  <a:srgbClr val="262626"/>
                </a:solidFill>
                <a:latin typeface="Calibri"/>
                <a:ea typeface="Calibri"/>
                <a:cs typeface="Calibri"/>
                <a:sym typeface="Calibri"/>
              </a:defRPr>
            </a:lvl3pPr>
            <a:lvl4pPr marL="1828800" marR="0" lvl="3" indent="-355600" algn="l" rtl="0">
              <a:lnSpc>
                <a:spcPct val="100000"/>
              </a:lnSpc>
              <a:spcBef>
                <a:spcPts val="400"/>
              </a:spcBef>
              <a:spcAft>
                <a:spcPts val="0"/>
              </a:spcAft>
              <a:buClr>
                <a:srgbClr val="F1C232"/>
              </a:buClr>
              <a:buSzPts val="2000"/>
              <a:buFont typeface="Arial"/>
              <a:buChar char="–"/>
              <a:defRPr sz="2000" b="0" i="0" u="none" strike="noStrike" cap="none">
                <a:solidFill>
                  <a:srgbClr val="262626"/>
                </a:solidFill>
                <a:latin typeface="Calibri"/>
                <a:ea typeface="Calibri"/>
                <a:cs typeface="Calibri"/>
                <a:sym typeface="Calibri"/>
              </a:defRPr>
            </a:lvl4pPr>
            <a:lvl5pPr marL="2286000" marR="0" lvl="4" indent="-355600" algn="l" rtl="0">
              <a:lnSpc>
                <a:spcPct val="100000"/>
              </a:lnSpc>
              <a:spcBef>
                <a:spcPts val="400"/>
              </a:spcBef>
              <a:spcAft>
                <a:spcPts val="0"/>
              </a:spcAft>
              <a:buClr>
                <a:srgbClr val="F1C232"/>
              </a:buClr>
              <a:buSzPts val="2000"/>
              <a:buFont typeface="Arial"/>
              <a:buChar char="»"/>
              <a:defRPr sz="2000" b="0" i="0" u="none" strike="noStrike" cap="none">
                <a:solidFill>
                  <a:srgbClr val="262626"/>
                </a:solidFill>
                <a:latin typeface="Calibri"/>
                <a:ea typeface="Calibri"/>
                <a:cs typeface="Calibri"/>
                <a:sym typeface="Calibri"/>
              </a:defRPr>
            </a:lvl5pPr>
            <a:lvl6pPr marL="2743200" marR="0" lvl="5" indent="-355600" algn="l" rtl="0">
              <a:lnSpc>
                <a:spcPct val="100000"/>
              </a:lnSpc>
              <a:spcBef>
                <a:spcPts val="400"/>
              </a:spcBef>
              <a:spcAft>
                <a:spcPts val="0"/>
              </a:spcAft>
              <a:buClr>
                <a:srgbClr val="F1C232"/>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rgbClr val="F1C232"/>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rgbClr val="F1C232"/>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rgbClr val="F1C232"/>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2"/>
          <p:cNvSpPr txBox="1"/>
          <p:nvPr/>
        </p:nvSpPr>
        <p:spPr>
          <a:xfrm>
            <a:off x="5149158" y="5240873"/>
            <a:ext cx="3687300" cy="276900"/>
          </a:xfrm>
          <a:prstGeom prst="rect">
            <a:avLst/>
          </a:prstGeom>
          <a:noFill/>
          <a:ln>
            <a:noFill/>
          </a:ln>
        </p:spPr>
        <p:txBody>
          <a:bodyPr spcFirstLastPara="1" wrap="square" lIns="91425" tIns="45700" rIns="91425" bIns="45700" anchor="t" anchorCtr="0">
            <a:spAutoFit/>
          </a:bodyPr>
          <a:lstStyle/>
          <a:p>
            <a:pPr marL="0" lvl="0" indent="0" algn="r" rtl="0">
              <a:spcBef>
                <a:spcPts val="0"/>
              </a:spcBef>
              <a:spcAft>
                <a:spcPts val="0"/>
              </a:spcAft>
              <a:buClr>
                <a:schemeClr val="dk1"/>
              </a:buClr>
              <a:buSzPts val="1200"/>
              <a:buFont typeface="Arial"/>
              <a:buNone/>
            </a:pPr>
            <a:r>
              <a:rPr lang="fr-FR" sz="1200" b="1">
                <a:solidFill>
                  <a:srgbClr val="577089"/>
                </a:solidFill>
                <a:latin typeface="Lato"/>
                <a:ea typeface="Lato"/>
                <a:cs typeface="Lato"/>
                <a:sym typeface="Lato"/>
              </a:rPr>
              <a:t>boomerang-consulting.com</a:t>
            </a:r>
            <a:endParaRPr sz="900" b="1">
              <a:solidFill>
                <a:srgbClr val="577089"/>
              </a:solidFill>
              <a:latin typeface="Lato"/>
              <a:ea typeface="Lato"/>
              <a:cs typeface="Lato"/>
              <a:sym typeface="Lato"/>
            </a:endParaRPr>
          </a:p>
        </p:txBody>
      </p:sp>
      <p:pic>
        <p:nvPicPr>
          <p:cNvPr id="13" name="Google Shape;13;p2"/>
          <p:cNvPicPr preferRelativeResize="0"/>
          <p:nvPr/>
        </p:nvPicPr>
        <p:blipFill>
          <a:blip r:embed="rId9">
            <a:alphaModFix/>
          </a:blip>
          <a:stretch>
            <a:fillRect/>
          </a:stretch>
        </p:blipFill>
        <p:spPr>
          <a:xfrm>
            <a:off x="307675" y="316831"/>
            <a:ext cx="2060775" cy="365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hyperlink" Target="https://github.com/CoursQtTdemares/cours_qt6/blob/main/TPs/6_aspects_avances/tp1.md" TargetMode="External"/><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hyperlink" Target="https://github.com/CoursQtTdemares/cours_qt6/blob/main/TPs/6_aspects_avances/tp2.md" TargetMode="External"/><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hyperlink" Target="https://github.com/CoursQtTdemares/cours_qt6/blob/main/TPs/6_aspects_avances/tp3.md" TargetMode="External"/><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97.xml"/><Relationship Id="rId1" Type="http://schemas.openxmlformats.org/officeDocument/2006/relationships/slideLayout" Target="../slideLayouts/slideLayout5.xml"/></Relationships>
</file>

<file path=ppt/slides/_rels/slide108.xml.rels><?xml version="1.0" encoding="UTF-8" standalone="yes"?>
<Relationships xmlns="http://schemas.openxmlformats.org/package/2006/relationships"><Relationship Id="rId3" Type="http://schemas.openxmlformats.org/officeDocument/2006/relationships/hyperlink" Target="https://github.com/CoursQtTdemares" TargetMode="External"/><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3" Type="http://schemas.openxmlformats.org/officeDocument/2006/relationships/hyperlink" Target="https://ssl.avalone-fr.com/avaform/formateur-programme.php?PRO_id=362" TargetMode="External"/><Relationship Id="rId2" Type="http://schemas.openxmlformats.org/officeDocument/2006/relationships/notesSlide" Target="../notesSlides/notesSlide101.xml"/><Relationship Id="rId1" Type="http://schemas.openxmlformats.org/officeDocument/2006/relationships/slideLayout" Target="../slideLayouts/slideLayout2.xml"/><Relationship Id="rId5" Type="http://schemas.openxmlformats.org/officeDocument/2006/relationships/hyperlink" Target="https://ssl.avalone-fr.com/avaform/formateur-programme.php?PRO_id=434" TargetMode="External"/><Relationship Id="rId4" Type="http://schemas.openxmlformats.org/officeDocument/2006/relationships/hyperlink" Target="https://ssl.avalone-fr.com/avaform/formateur-programme.php?PRO_id=473" TargetMode="Externa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rgs/CoursQtTdemares/repositories"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CoursQtTdemares/cours_qt6/blob/main/TPs/1_introduction/tp1.md#tp1---installation-et-validation-de-lenvironnement"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CoursQtTdemares/cours_qt6/blob/main/TPs/1_introduction/tp2.md"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riverbankcomputing.com/static/Docs/PyQt6/" TargetMode="External"/><Relationship Id="rId7" Type="http://schemas.openxmlformats.org/officeDocument/2006/relationships/hyperlink" Target="https://realpython.com/python-pyqt-gui-calculator/"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hyperlink" Target="https://doc.qt.io/qt-6/examples-widgets.html" TargetMode="External"/><Relationship Id="rId5" Type="http://schemas.openxmlformats.org/officeDocument/2006/relationships/hyperlink" Target="https://www.pythonguis.com/" TargetMode="External"/><Relationship Id="rId4" Type="http://schemas.openxmlformats.org/officeDocument/2006/relationships/hyperlink" Target="https://doc.qt.io/qt-6/"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CoursQtTdemares/cours_qt6/blob/main/TPs/1_introduction/tp3.md"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CoursQtTdemares/cours_qt6/blob/main/TPs/1_introduction/tp4.md"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CoursQtTdemares"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github.com/CoursQtTdemares/cours_qt6/blob/main/TPs/2_principes_generaux/tp1.md"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github.com/CoursQtTdemares/cours_qt6/blob/main/TPs/2_principes_generaux/tp2.md"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github.com/CoursQtTdemares/cours_qt6/blob/main/TPs/2_principes_generaux/tp3.md" TargetMode="External"/><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hyperlink" Target="https://github.com/CoursQtTdemares/cours_qt6/blob/main/TPs/2_principes_generaux/tp4.md" TargetMode="External"/><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hyperlink" Target="https://github.com/CoursQtTdemares"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github.com/CoursQtTdemares/cours_qt6/blob/main/TPs/3_strategies_placement/tp1.md" TargetMode="External"/><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s://github.com/CoursQtTdemares/cours_qt6/blob/main/TPs/3_strategies_placement/tp2.md" TargetMode="External"/><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hyperlink" Target="https://github.com/CoursQtTdemares/cours_qt6/blob/main/TPs/3_strategies_placement/tp3.md" TargetMode="External"/><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hyperlink" Target="https://github.com/CoursQtTdemares/cours_qt6/blob/main/TPs/3_strategies_placement/tp4.md" TargetMode="External"/><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1.xml"/><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3" Type="http://schemas.openxmlformats.org/officeDocument/2006/relationships/hyperlink" Target="https://github.com/CoursQtTdemares" TargetMode="External"/><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77.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7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hyperlink" Target="https://github.com/CoursQtTdemares/cours_qt6/blob/main/TPs/4_qt_designer/tp1.md" TargetMode="External"/><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hyperlink" Target="https://github.com/CoursQtTdemares/cours_qt6/blob/main/TPs/4_qt_designer/tp1.md" TargetMode="External"/><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81.xml"/><Relationship Id="rId1" Type="http://schemas.openxmlformats.org/officeDocument/2006/relationships/slideLayout" Target="../slideLayouts/slideLayout5.xml"/></Relationships>
</file>

<file path=ppt/slides/_rels/slide82.xml.rels><?xml version="1.0" encoding="UTF-8" standalone="yes"?>
<Relationships xmlns="http://schemas.openxmlformats.org/package/2006/relationships"><Relationship Id="rId3" Type="http://schemas.openxmlformats.org/officeDocument/2006/relationships/hyperlink" Target="https://github.com/CoursQtTdemares" TargetMode="External"/><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hyperlink" Target="https://github.com/CoursQtTdemares/cours_qt6/blob/main/TPs/5_architecture_mvc/tp1.md" TargetMode="External"/><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hyperlink" Target="https://github.com/CoursQtTdemares/cours_qt6/blob/main/TPs/5_architecture_mvc/tp2.md" TargetMode="External"/><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hyperlink" Target="https://github.com/CoursQtTdemares/cours_qt6/blob/main/TPs/5_architecture_mvc/tp3.md" TargetMode="External"/><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hyperlink" Target="https://github.com/CoursQtTdemares/cours_qt6/blob/main/TPs/5_architecture_mvc/tp4.md" TargetMode="External"/><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90.xml"/><Relationship Id="rId1" Type="http://schemas.openxmlformats.org/officeDocument/2006/relationships/slideLayout" Target="../slideLayouts/slideLayout5.xml"/></Relationships>
</file>

<file path=ppt/slides/_rels/slide96.xml.rels><?xml version="1.0" encoding="UTF-8" standalone="yes"?>
<Relationships xmlns="http://schemas.openxmlformats.org/package/2006/relationships"><Relationship Id="rId3" Type="http://schemas.openxmlformats.org/officeDocument/2006/relationships/hyperlink" Target="https://github.com/CoursQtTdemares" TargetMode="External"/><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g30784447cb4_0_32"/>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Les feuilles d’émargement</a:t>
            </a:r>
            <a:endParaRPr/>
          </a:p>
        </p:txBody>
      </p:sp>
      <p:sp>
        <p:nvSpPr>
          <p:cNvPr id="113" name="Google Shape;113;g30784447cb4_0_32"/>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0" lvl="0" indent="0" algn="l" rtl="0">
              <a:spcBef>
                <a:spcPts val="360"/>
              </a:spcBef>
              <a:spcAft>
                <a:spcPts val="0"/>
              </a:spcAft>
              <a:buSzPts val="1100"/>
              <a:buNone/>
            </a:pPr>
            <a:r>
              <a:rPr lang="fr-FR"/>
              <a:t>Matin et après midi</a:t>
            </a:r>
            <a:endParaRPr/>
          </a:p>
          <a:p>
            <a:pPr marL="0" lvl="0" indent="0" algn="l" rtl="0">
              <a:spcBef>
                <a:spcPts val="360"/>
              </a:spcBef>
              <a:spcAft>
                <a:spcPts val="0"/>
              </a:spcAft>
              <a:buSzPts val="1100"/>
              <a:buNone/>
            </a:pPr>
            <a:endParaRPr/>
          </a:p>
          <a:p>
            <a:pPr marL="457200" lvl="0" indent="-342900" algn="l" rtl="0">
              <a:spcBef>
                <a:spcPts val="360"/>
              </a:spcBef>
              <a:spcAft>
                <a:spcPts val="0"/>
              </a:spcAft>
              <a:buClr>
                <a:srgbClr val="F1C232"/>
              </a:buClr>
              <a:buSzPts val="1800"/>
              <a:buChar char="●"/>
            </a:pPr>
            <a:r>
              <a:rPr lang="fr-FR"/>
              <a:t>Première chose à faire : signer les feuilles d’émargement. Merci de bien vouloir faire des signatures conformes.</a:t>
            </a:r>
            <a:endParaRPr/>
          </a:p>
          <a:p>
            <a:pPr marL="457200" lvl="0" indent="-342900" algn="l" rtl="0">
              <a:spcBef>
                <a:spcPts val="360"/>
              </a:spcBef>
              <a:spcAft>
                <a:spcPts val="0"/>
              </a:spcAft>
              <a:buClr>
                <a:srgbClr val="F1C232"/>
              </a:buClr>
              <a:buSzPts val="1800"/>
              <a:buChar char="●"/>
            </a:pPr>
            <a:r>
              <a:rPr lang="fr-FR"/>
              <a:t>Les croix et initiales ne sont pas autorisées.</a:t>
            </a:r>
            <a:endParaRPr/>
          </a:p>
          <a:p>
            <a:pPr marL="0" lvl="0" indent="0" algn="l" rtl="0">
              <a:spcBef>
                <a:spcPts val="360"/>
              </a:spcBef>
              <a:spcAft>
                <a:spcPts val="0"/>
              </a:spcAft>
              <a:buNone/>
            </a:pPr>
            <a:endParaRPr/>
          </a:p>
          <a:p>
            <a:pPr marL="0" lvl="0" indent="0" algn="l" rtl="0">
              <a:lnSpc>
                <a:spcPct val="100000"/>
              </a:lnSpc>
              <a:spcBef>
                <a:spcPts val="360"/>
              </a:spcBef>
              <a:spcAft>
                <a:spcPts val="0"/>
              </a:spcAft>
              <a:buSzPts val="1800"/>
              <a:buNone/>
            </a:pPr>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072B543-C9B9-3F4F-F73C-3B5CEC3E8DA4}"/>
              </a:ext>
            </a:extLst>
          </p:cNvPr>
          <p:cNvSpPr>
            <a:spLocks noGrp="1"/>
          </p:cNvSpPr>
          <p:nvPr>
            <p:ph type="title"/>
          </p:nvPr>
        </p:nvSpPr>
        <p:spPr/>
        <p:txBody>
          <a:bodyPr>
            <a:normAutofit/>
          </a:bodyPr>
          <a:lstStyle/>
          <a:p>
            <a:r>
              <a:rPr lang="fr-FR" dirty="0"/>
              <a:t>Threads</a:t>
            </a:r>
          </a:p>
        </p:txBody>
      </p:sp>
      <p:pic>
        <p:nvPicPr>
          <p:cNvPr id="5" name="Image 4">
            <a:extLst>
              <a:ext uri="{FF2B5EF4-FFF2-40B4-BE49-F238E27FC236}">
                <a16:creationId xmlns:a16="http://schemas.microsoft.com/office/drawing/2014/main" id="{CD893611-1DD5-2461-1707-3B86765B941E}"/>
              </a:ext>
            </a:extLst>
          </p:cNvPr>
          <p:cNvPicPr>
            <a:picLocks noChangeAspect="1"/>
          </p:cNvPicPr>
          <p:nvPr/>
        </p:nvPicPr>
        <p:blipFill>
          <a:blip r:embed="rId2"/>
          <a:stretch>
            <a:fillRect/>
          </a:stretch>
        </p:blipFill>
        <p:spPr>
          <a:xfrm>
            <a:off x="1258961" y="1200384"/>
            <a:ext cx="5457604" cy="3314231"/>
          </a:xfrm>
          <a:prstGeom prst="rect">
            <a:avLst/>
          </a:prstGeom>
        </p:spPr>
      </p:pic>
    </p:spTree>
    <p:extLst>
      <p:ext uri="{BB962C8B-B14F-4D97-AF65-F5344CB8AC3E}">
        <p14:creationId xmlns:p14="http://schemas.microsoft.com/office/powerpoint/2010/main" val="1241586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7F727477-0683-2AEA-6A1D-9CB45C4CB943}"/>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7FAAFC5E-D9C4-BD70-19D1-DAA42887D01A}"/>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TP 1 : Téléchargement de données</a:t>
            </a:r>
            <a:endParaRPr dirty="0"/>
          </a:p>
        </p:txBody>
      </p:sp>
      <p:sp>
        <p:nvSpPr>
          <p:cNvPr id="3" name="ZoneTexte 2">
            <a:extLst>
              <a:ext uri="{FF2B5EF4-FFF2-40B4-BE49-F238E27FC236}">
                <a16:creationId xmlns:a16="http://schemas.microsoft.com/office/drawing/2014/main" id="{A4CCD049-CFA0-E98B-BDD8-B96078A489BC}"/>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TP1</a:t>
            </a:r>
            <a:endParaRPr lang="fr-FR" dirty="0"/>
          </a:p>
        </p:txBody>
      </p:sp>
      <p:sp>
        <p:nvSpPr>
          <p:cNvPr id="5" name="ZoneTexte 4">
            <a:extLst>
              <a:ext uri="{FF2B5EF4-FFF2-40B4-BE49-F238E27FC236}">
                <a16:creationId xmlns:a16="http://schemas.microsoft.com/office/drawing/2014/main" id="{8CFBF3C4-F5CA-CD95-10AE-D30FF85E4858}"/>
              </a:ext>
            </a:extLst>
          </p:cNvPr>
          <p:cNvSpPr txBox="1"/>
          <p:nvPr/>
        </p:nvSpPr>
        <p:spPr>
          <a:xfrm>
            <a:off x="763095" y="1465579"/>
            <a:ext cx="6821819" cy="3416320"/>
          </a:xfrm>
          <a:prstGeom prst="rect">
            <a:avLst/>
          </a:prstGeom>
          <a:noFill/>
        </p:spPr>
        <p:txBody>
          <a:bodyPr wrap="square">
            <a:spAutoFit/>
          </a:bodyPr>
          <a:lstStyle/>
          <a:p>
            <a:r>
              <a:rPr lang="fr-FR" sz="1800" b="1" dirty="0">
                <a:latin typeface="Lato" panose="020F0502020204030203" pitchFamily="34" charset="0"/>
                <a:ea typeface="Lato" panose="020F0502020204030203" pitchFamily="34" charset="0"/>
                <a:cs typeface="Lato" panose="020F0502020204030203" pitchFamily="34" charset="0"/>
              </a:rPr>
              <a:t>TP1 - Téléchargement asynchrone de données</a:t>
            </a:r>
            <a:br>
              <a:rPr lang="fr-FR" sz="1800" b="1" dirty="0">
                <a:latin typeface="Lato" panose="020F0502020204030203" pitchFamily="34" charset="0"/>
                <a:ea typeface="Lato" panose="020F0502020204030203" pitchFamily="34" charset="0"/>
                <a:cs typeface="Lato" panose="020F0502020204030203" pitchFamily="34" charset="0"/>
              </a:rPr>
            </a:b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Durée</a:t>
            </a:r>
            <a:r>
              <a:rPr lang="fr-FR" sz="1800" dirty="0">
                <a:latin typeface="Lato" panose="020F0502020204030203" pitchFamily="34" charset="0"/>
                <a:ea typeface="Lato" panose="020F0502020204030203" pitchFamily="34" charset="0"/>
                <a:cs typeface="Lato" panose="020F0502020204030203" pitchFamily="34" charset="0"/>
              </a:rPr>
              <a:t> : 30 minutes</a:t>
            </a:r>
          </a:p>
          <a:p>
            <a:r>
              <a:rPr lang="fr-FR" sz="1800" b="1" dirty="0">
                <a:latin typeface="Lato" panose="020F0502020204030203" pitchFamily="34" charset="0"/>
                <a:ea typeface="Lato" panose="020F0502020204030203" pitchFamily="34" charset="0"/>
                <a:cs typeface="Lato" panose="020F0502020204030203" pitchFamily="34" charset="0"/>
              </a:rPr>
              <a:t>Objectif</a:t>
            </a:r>
            <a:r>
              <a:rPr lang="fr-FR" sz="1800" dirty="0">
                <a:latin typeface="Lato" panose="020F0502020204030203" pitchFamily="34" charset="0"/>
                <a:ea typeface="Lato" panose="020F0502020204030203" pitchFamily="34" charset="0"/>
                <a:cs typeface="Lato" panose="020F0502020204030203" pitchFamily="34" charset="0"/>
              </a:rPr>
              <a:t> : Découvrir les threads avec </a:t>
            </a:r>
            <a:r>
              <a:rPr lang="fr-FR" sz="1800" dirty="0" err="1">
                <a:latin typeface="Lato" panose="020F0502020204030203" pitchFamily="34" charset="0"/>
                <a:ea typeface="Lato" panose="020F0502020204030203" pitchFamily="34" charset="0"/>
                <a:cs typeface="Lato" panose="020F0502020204030203" pitchFamily="34" charset="0"/>
              </a:rPr>
              <a:t>QRunnable</a:t>
            </a:r>
            <a:r>
              <a:rPr lang="fr-FR" sz="1800" dirty="0">
                <a:latin typeface="Lato" panose="020F0502020204030203" pitchFamily="34" charset="0"/>
                <a:ea typeface="Lato" panose="020F0502020204030203" pitchFamily="34" charset="0"/>
                <a:cs typeface="Lato" panose="020F0502020204030203" pitchFamily="34" charset="0"/>
              </a:rPr>
              <a:t> pour récupérer des données météo en parallèle.</a:t>
            </a:r>
          </a:p>
          <a:p>
            <a:r>
              <a:rPr lang="fr-FR" sz="1800" b="1" dirty="0" err="1">
                <a:latin typeface="Lato" panose="020F0502020204030203" pitchFamily="34" charset="0"/>
                <a:ea typeface="Lato" panose="020F0502020204030203" pitchFamily="34" charset="0"/>
                <a:cs typeface="Lato" panose="020F0502020204030203" pitchFamily="34" charset="0"/>
              </a:rPr>
              <a:t>Pré-requis</a:t>
            </a:r>
            <a:r>
              <a:rPr lang="fr-FR" sz="1800" dirty="0">
                <a:latin typeface="Lato" panose="020F0502020204030203" pitchFamily="34" charset="0"/>
                <a:ea typeface="Lato" panose="020F0502020204030203" pitchFamily="34" charset="0"/>
                <a:cs typeface="Lato" panose="020F0502020204030203" pitchFamily="34" charset="0"/>
              </a:rPr>
              <a:t> : Chapitres 1-5 maîtrisés.</a:t>
            </a:r>
            <a:br>
              <a:rPr lang="fr-FR" sz="1800" dirty="0">
                <a:latin typeface="Lato" panose="020F0502020204030203" pitchFamily="34" charset="0"/>
                <a:ea typeface="Lato" panose="020F0502020204030203" pitchFamily="34" charset="0"/>
                <a:cs typeface="Lato" panose="020F0502020204030203" pitchFamily="34" charset="0"/>
              </a:rPr>
            </a:br>
            <a:endParaRPr lang="fr-FR" sz="1800"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1) Créer le projet et fenêtre principale</a:t>
            </a:r>
          </a:p>
          <a:p>
            <a:r>
              <a:rPr lang="en-US" sz="1800" b="1" dirty="0">
                <a:latin typeface="Lato" panose="020F0502020204030203" pitchFamily="34" charset="0"/>
                <a:ea typeface="Lato" panose="020F0502020204030203" pitchFamily="34" charset="0"/>
                <a:cs typeface="Lato" panose="020F0502020204030203" pitchFamily="34" charset="0"/>
              </a:rPr>
              <a:t>2) Classes </a:t>
            </a:r>
            <a:r>
              <a:rPr lang="en-US" sz="1800" b="1" dirty="0" err="1">
                <a:latin typeface="Lato" panose="020F0502020204030203" pitchFamily="34" charset="0"/>
                <a:ea typeface="Lato" panose="020F0502020204030203" pitchFamily="34" charset="0"/>
                <a:cs typeface="Lato" panose="020F0502020204030203" pitchFamily="34" charset="0"/>
              </a:rPr>
              <a:t>WorkerSignals</a:t>
            </a:r>
            <a:r>
              <a:rPr lang="en-US" sz="1800" b="1" dirty="0">
                <a:latin typeface="Lato" panose="020F0502020204030203" pitchFamily="34" charset="0"/>
                <a:ea typeface="Lato" panose="020F0502020204030203" pitchFamily="34" charset="0"/>
                <a:cs typeface="Lato" panose="020F0502020204030203" pitchFamily="34" charset="0"/>
              </a:rPr>
              <a:t> et </a:t>
            </a:r>
            <a:r>
              <a:rPr lang="en-US" sz="1800" b="1" dirty="0" err="1">
                <a:latin typeface="Lato" panose="020F0502020204030203" pitchFamily="34" charset="0"/>
                <a:ea typeface="Lato" panose="020F0502020204030203" pitchFamily="34" charset="0"/>
                <a:cs typeface="Lato" panose="020F0502020204030203" pitchFamily="34" charset="0"/>
              </a:rPr>
              <a:t>WeatherWorker</a:t>
            </a:r>
            <a:endParaRPr lang="en-US" sz="1800" b="1"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3) Méthode run() de simulation</a:t>
            </a:r>
          </a:p>
          <a:p>
            <a:r>
              <a:rPr lang="fr-FR" sz="1800" b="1" dirty="0">
                <a:latin typeface="Lato" panose="020F0502020204030203" pitchFamily="34" charset="0"/>
                <a:ea typeface="Lato" panose="020F0502020204030203" pitchFamily="34" charset="0"/>
                <a:cs typeface="Lato" panose="020F0502020204030203" pitchFamily="34" charset="0"/>
              </a:rPr>
              <a:t>4) </a:t>
            </a:r>
            <a:r>
              <a:rPr lang="fr-FR" sz="1800" b="1" dirty="0" err="1">
                <a:latin typeface="Lato" panose="020F0502020204030203" pitchFamily="34" charset="0"/>
                <a:ea typeface="Lato" panose="020F0502020204030203" pitchFamily="34" charset="0"/>
                <a:cs typeface="Lato" panose="020F0502020204030203" pitchFamily="34" charset="0"/>
              </a:rPr>
              <a:t>QThreadPool</a:t>
            </a:r>
            <a:r>
              <a:rPr lang="fr-FR" sz="1800" b="1" dirty="0">
                <a:latin typeface="Lato" panose="020F0502020204030203" pitchFamily="34" charset="0"/>
                <a:ea typeface="Lato" panose="020F0502020204030203" pitchFamily="34" charset="0"/>
                <a:cs typeface="Lato" panose="020F0502020204030203" pitchFamily="34" charset="0"/>
              </a:rPr>
              <a:t> et lancement des </a:t>
            </a:r>
            <a:r>
              <a:rPr lang="fr-FR" sz="1800" b="1" dirty="0" err="1">
                <a:latin typeface="Lato" panose="020F0502020204030203" pitchFamily="34" charset="0"/>
                <a:ea typeface="Lato" panose="020F0502020204030203" pitchFamily="34" charset="0"/>
                <a:cs typeface="Lato" panose="020F0502020204030203" pitchFamily="34" charset="0"/>
              </a:rPr>
              <a:t>workers</a:t>
            </a: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6) Connexion du bouton et test</a:t>
            </a:r>
          </a:p>
        </p:txBody>
      </p:sp>
    </p:spTree>
    <p:extLst>
      <p:ext uri="{BB962C8B-B14F-4D97-AF65-F5344CB8AC3E}">
        <p14:creationId xmlns:p14="http://schemas.microsoft.com/office/powerpoint/2010/main" val="75014722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815980A-7C20-1FB6-83CD-8BC8F557C68E}"/>
              </a:ext>
            </a:extLst>
          </p:cNvPr>
          <p:cNvSpPr>
            <a:spLocks noGrp="1"/>
          </p:cNvSpPr>
          <p:nvPr>
            <p:ph type="title"/>
          </p:nvPr>
        </p:nvSpPr>
        <p:spPr/>
        <p:txBody>
          <a:bodyPr>
            <a:normAutofit/>
          </a:bodyPr>
          <a:lstStyle/>
          <a:p>
            <a:r>
              <a:rPr lang="fr-FR" dirty="0"/>
              <a:t>Gestion du système de fichiers</a:t>
            </a:r>
          </a:p>
        </p:txBody>
      </p:sp>
      <p:pic>
        <p:nvPicPr>
          <p:cNvPr id="5" name="Image 4">
            <a:extLst>
              <a:ext uri="{FF2B5EF4-FFF2-40B4-BE49-F238E27FC236}">
                <a16:creationId xmlns:a16="http://schemas.microsoft.com/office/drawing/2014/main" id="{A40D6191-5DD2-1566-56A3-62938D3F20A5}"/>
              </a:ext>
            </a:extLst>
          </p:cNvPr>
          <p:cNvPicPr>
            <a:picLocks noChangeAspect="1"/>
          </p:cNvPicPr>
          <p:nvPr/>
        </p:nvPicPr>
        <p:blipFill>
          <a:blip r:embed="rId2"/>
          <a:stretch>
            <a:fillRect/>
          </a:stretch>
        </p:blipFill>
        <p:spPr>
          <a:xfrm>
            <a:off x="2097711" y="1598554"/>
            <a:ext cx="4065735" cy="2809861"/>
          </a:xfrm>
          <a:prstGeom prst="rect">
            <a:avLst/>
          </a:prstGeom>
        </p:spPr>
      </p:pic>
    </p:spTree>
    <p:extLst>
      <p:ext uri="{BB962C8B-B14F-4D97-AF65-F5344CB8AC3E}">
        <p14:creationId xmlns:p14="http://schemas.microsoft.com/office/powerpoint/2010/main" val="146725627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BCC215-09C1-3B16-7D37-CC73E4B81309}"/>
              </a:ext>
            </a:extLst>
          </p:cNvPr>
          <p:cNvSpPr>
            <a:spLocks noGrp="1"/>
          </p:cNvSpPr>
          <p:nvPr>
            <p:ph type="title"/>
          </p:nvPr>
        </p:nvSpPr>
        <p:spPr/>
        <p:txBody>
          <a:bodyPr/>
          <a:lstStyle/>
          <a:p>
            <a:r>
              <a:rPr lang="fr-FR" dirty="0"/>
              <a:t>Fonctions de tracé avancées</a:t>
            </a:r>
          </a:p>
        </p:txBody>
      </p:sp>
      <p:pic>
        <p:nvPicPr>
          <p:cNvPr id="7" name="Image 6">
            <a:extLst>
              <a:ext uri="{FF2B5EF4-FFF2-40B4-BE49-F238E27FC236}">
                <a16:creationId xmlns:a16="http://schemas.microsoft.com/office/drawing/2014/main" id="{5AD21A83-02D3-E462-AC8C-FD986D22015A}"/>
              </a:ext>
            </a:extLst>
          </p:cNvPr>
          <p:cNvPicPr>
            <a:picLocks noChangeAspect="1"/>
          </p:cNvPicPr>
          <p:nvPr/>
        </p:nvPicPr>
        <p:blipFill>
          <a:blip r:embed="rId2"/>
          <a:stretch>
            <a:fillRect/>
          </a:stretch>
        </p:blipFill>
        <p:spPr>
          <a:xfrm>
            <a:off x="2087384" y="1562166"/>
            <a:ext cx="3877216" cy="2972215"/>
          </a:xfrm>
          <a:prstGeom prst="rect">
            <a:avLst/>
          </a:prstGeom>
        </p:spPr>
      </p:pic>
    </p:spTree>
    <p:extLst>
      <p:ext uri="{BB962C8B-B14F-4D97-AF65-F5344CB8AC3E}">
        <p14:creationId xmlns:p14="http://schemas.microsoft.com/office/powerpoint/2010/main" val="297909383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44B1448B-8276-8322-B990-5C6625AAADCC}"/>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B6673F40-874B-FE2F-3174-3ECAE8843880}"/>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TP2 - Graphiques personnalisés</a:t>
            </a:r>
          </a:p>
        </p:txBody>
      </p:sp>
      <p:sp>
        <p:nvSpPr>
          <p:cNvPr id="3" name="ZoneTexte 2">
            <a:extLst>
              <a:ext uri="{FF2B5EF4-FFF2-40B4-BE49-F238E27FC236}">
                <a16:creationId xmlns:a16="http://schemas.microsoft.com/office/drawing/2014/main" id="{A8BE12F4-8F50-1B6E-DDFB-B50AD3EA000B}"/>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TP2</a:t>
            </a:r>
            <a:endParaRPr lang="fr-FR" dirty="0"/>
          </a:p>
        </p:txBody>
      </p:sp>
      <p:sp>
        <p:nvSpPr>
          <p:cNvPr id="5" name="ZoneTexte 4">
            <a:extLst>
              <a:ext uri="{FF2B5EF4-FFF2-40B4-BE49-F238E27FC236}">
                <a16:creationId xmlns:a16="http://schemas.microsoft.com/office/drawing/2014/main" id="{57B3B659-0583-A7E4-B161-170CFC9463FA}"/>
              </a:ext>
            </a:extLst>
          </p:cNvPr>
          <p:cNvSpPr txBox="1"/>
          <p:nvPr/>
        </p:nvSpPr>
        <p:spPr>
          <a:xfrm>
            <a:off x="763095" y="1465579"/>
            <a:ext cx="6821819" cy="3693319"/>
          </a:xfrm>
          <a:prstGeom prst="rect">
            <a:avLst/>
          </a:prstGeom>
          <a:noFill/>
        </p:spPr>
        <p:txBody>
          <a:bodyPr wrap="square">
            <a:spAutoFit/>
          </a:bodyPr>
          <a:lstStyle/>
          <a:p>
            <a:r>
              <a:rPr lang="fr-FR" sz="1800" b="1" dirty="0">
                <a:latin typeface="Lato" panose="020F0502020204030203" pitchFamily="34" charset="0"/>
                <a:ea typeface="Lato" panose="020F0502020204030203" pitchFamily="34" charset="0"/>
                <a:cs typeface="Lato" panose="020F0502020204030203" pitchFamily="34" charset="0"/>
              </a:rPr>
              <a:t>TP2 - Graphiques personnalisés avec les données</a:t>
            </a:r>
            <a:br>
              <a:rPr lang="fr-FR" sz="1800" b="1" dirty="0">
                <a:latin typeface="Lato" panose="020F0502020204030203" pitchFamily="34" charset="0"/>
                <a:ea typeface="Lato" panose="020F0502020204030203" pitchFamily="34" charset="0"/>
                <a:cs typeface="Lato" panose="020F0502020204030203" pitchFamily="34" charset="0"/>
              </a:rPr>
            </a:b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Durée</a:t>
            </a:r>
            <a:r>
              <a:rPr lang="fr-FR" sz="1800" dirty="0">
                <a:latin typeface="Lato" panose="020F0502020204030203" pitchFamily="34" charset="0"/>
                <a:ea typeface="Lato" panose="020F0502020204030203" pitchFamily="34" charset="0"/>
                <a:cs typeface="Lato" panose="020F0502020204030203" pitchFamily="34" charset="0"/>
              </a:rPr>
              <a:t> : 30 minutes</a:t>
            </a:r>
          </a:p>
          <a:p>
            <a:r>
              <a:rPr lang="fr-FR" sz="1800" b="1" dirty="0">
                <a:latin typeface="Lato" panose="020F0502020204030203" pitchFamily="34" charset="0"/>
                <a:ea typeface="Lato" panose="020F0502020204030203" pitchFamily="34" charset="0"/>
                <a:cs typeface="Lato" panose="020F0502020204030203" pitchFamily="34" charset="0"/>
              </a:rPr>
              <a:t>Objectif</a:t>
            </a:r>
            <a:r>
              <a:rPr lang="fr-FR" sz="1800" dirty="0">
                <a:latin typeface="Lato" panose="020F0502020204030203" pitchFamily="34" charset="0"/>
                <a:ea typeface="Lato" panose="020F0502020204030203" pitchFamily="34" charset="0"/>
                <a:cs typeface="Lato" panose="020F0502020204030203" pitchFamily="34" charset="0"/>
              </a:rPr>
              <a:t> : Utiliser </a:t>
            </a:r>
            <a:r>
              <a:rPr lang="fr-FR" sz="1800" dirty="0" err="1">
                <a:latin typeface="Lato" panose="020F0502020204030203" pitchFamily="34" charset="0"/>
                <a:ea typeface="Lato" panose="020F0502020204030203" pitchFamily="34" charset="0"/>
                <a:cs typeface="Lato" panose="020F0502020204030203" pitchFamily="34" charset="0"/>
              </a:rPr>
              <a:t>QPainter</a:t>
            </a:r>
            <a:r>
              <a:rPr lang="fr-FR" sz="1800" dirty="0">
                <a:latin typeface="Lato" panose="020F0502020204030203" pitchFamily="34" charset="0"/>
                <a:ea typeface="Lato" panose="020F0502020204030203" pitchFamily="34" charset="0"/>
                <a:cs typeface="Lato" panose="020F0502020204030203" pitchFamily="34" charset="0"/>
              </a:rPr>
              <a:t> pour tracer un graphique simple avec 3 points de température et 2 segments.</a:t>
            </a:r>
          </a:p>
          <a:p>
            <a:r>
              <a:rPr lang="fr-FR" sz="1800" b="1" dirty="0" err="1">
                <a:latin typeface="Lato" panose="020F0502020204030203" pitchFamily="34" charset="0"/>
                <a:ea typeface="Lato" panose="020F0502020204030203" pitchFamily="34" charset="0"/>
                <a:cs typeface="Lato" panose="020F0502020204030203" pitchFamily="34" charset="0"/>
              </a:rPr>
              <a:t>Pré-requis</a:t>
            </a:r>
            <a:r>
              <a:rPr lang="fr-FR" sz="1800" dirty="0">
                <a:latin typeface="Lato" panose="020F0502020204030203" pitchFamily="34" charset="0"/>
                <a:ea typeface="Lato" panose="020F0502020204030203" pitchFamily="34" charset="0"/>
                <a:cs typeface="Lato" panose="020F0502020204030203" pitchFamily="34" charset="0"/>
              </a:rPr>
              <a:t> : TP1 terminé et fonctionnel.</a:t>
            </a:r>
            <a:br>
              <a:rPr lang="fr-FR" sz="1800" dirty="0">
                <a:latin typeface="Lato" panose="020F0502020204030203" pitchFamily="34" charset="0"/>
                <a:ea typeface="Lato" panose="020F0502020204030203" pitchFamily="34" charset="0"/>
                <a:cs typeface="Lato" panose="020F0502020204030203" pitchFamily="34" charset="0"/>
              </a:rPr>
            </a:br>
            <a:endParaRPr lang="fr-FR" sz="1800"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1) Créer la classe </a:t>
            </a:r>
            <a:r>
              <a:rPr lang="fr-FR" sz="1800" b="1" dirty="0" err="1">
                <a:latin typeface="Lato" panose="020F0502020204030203" pitchFamily="34" charset="0"/>
                <a:ea typeface="Lato" panose="020F0502020204030203" pitchFamily="34" charset="0"/>
                <a:cs typeface="Lato" panose="020F0502020204030203" pitchFamily="34" charset="0"/>
              </a:rPr>
              <a:t>ChartWidget</a:t>
            </a: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2) Méthode </a:t>
            </a:r>
            <a:r>
              <a:rPr lang="fr-FR" sz="1800" b="1" dirty="0" err="1">
                <a:latin typeface="Lato" panose="020F0502020204030203" pitchFamily="34" charset="0"/>
                <a:ea typeface="Lato" panose="020F0502020204030203" pitchFamily="34" charset="0"/>
                <a:cs typeface="Lato" panose="020F0502020204030203" pitchFamily="34" charset="0"/>
              </a:rPr>
              <a:t>paintEvent</a:t>
            </a:r>
            <a:r>
              <a:rPr lang="fr-FR" sz="1800" b="1" dirty="0">
                <a:latin typeface="Lato" panose="020F0502020204030203" pitchFamily="34" charset="0"/>
                <a:ea typeface="Lato" panose="020F0502020204030203" pitchFamily="34" charset="0"/>
                <a:cs typeface="Lato" panose="020F0502020204030203" pitchFamily="34" charset="0"/>
              </a:rPr>
              <a:t> de base</a:t>
            </a:r>
          </a:p>
          <a:p>
            <a:r>
              <a:rPr lang="fr-FR" sz="1800" b="1" dirty="0">
                <a:latin typeface="Lato" panose="020F0502020204030203" pitchFamily="34" charset="0"/>
                <a:ea typeface="Lato" panose="020F0502020204030203" pitchFamily="34" charset="0"/>
                <a:cs typeface="Lato" panose="020F0502020204030203" pitchFamily="34" charset="0"/>
              </a:rPr>
              <a:t>3) Calcul des 3 points</a:t>
            </a:r>
          </a:p>
          <a:p>
            <a:r>
              <a:rPr lang="fr-FR" sz="1800" b="1" dirty="0">
                <a:latin typeface="Lato" panose="020F0502020204030203" pitchFamily="34" charset="0"/>
                <a:ea typeface="Lato" panose="020F0502020204030203" pitchFamily="34" charset="0"/>
                <a:cs typeface="Lato" panose="020F0502020204030203" pitchFamily="34" charset="0"/>
              </a:rPr>
              <a:t>4) Dessin des 2 segments</a:t>
            </a:r>
          </a:p>
          <a:p>
            <a:r>
              <a:rPr lang="fr-FR" sz="1800" b="1" dirty="0">
                <a:latin typeface="Lato" panose="020F0502020204030203" pitchFamily="34" charset="0"/>
                <a:ea typeface="Lato" panose="020F0502020204030203" pitchFamily="34" charset="0"/>
                <a:cs typeface="Lato" panose="020F0502020204030203" pitchFamily="34" charset="0"/>
              </a:rPr>
              <a:t>5) Dessin des 3 points</a:t>
            </a:r>
          </a:p>
          <a:p>
            <a:r>
              <a:rPr lang="fr-FR" sz="1800" b="1" dirty="0">
                <a:latin typeface="Lato" panose="020F0502020204030203" pitchFamily="34" charset="0"/>
                <a:ea typeface="Lato" panose="020F0502020204030203" pitchFamily="34" charset="0"/>
                <a:cs typeface="Lato" panose="020F0502020204030203" pitchFamily="34" charset="0"/>
              </a:rPr>
              <a:t>6) Intégration dans l'application du TP1</a:t>
            </a:r>
          </a:p>
        </p:txBody>
      </p:sp>
    </p:spTree>
    <p:extLst>
      <p:ext uri="{BB962C8B-B14F-4D97-AF65-F5344CB8AC3E}">
        <p14:creationId xmlns:p14="http://schemas.microsoft.com/office/powerpoint/2010/main" val="112367106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ABD3ADD-4888-1595-AD99-D409177D5B51}"/>
              </a:ext>
            </a:extLst>
          </p:cNvPr>
          <p:cNvSpPr>
            <a:spLocks noGrp="1"/>
          </p:cNvSpPr>
          <p:nvPr>
            <p:ph type="title"/>
          </p:nvPr>
        </p:nvSpPr>
        <p:spPr/>
        <p:txBody>
          <a:bodyPr/>
          <a:lstStyle/>
          <a:p>
            <a:r>
              <a:rPr lang="fr-FR" b="1" dirty="0"/>
              <a:t>Internationalisation</a:t>
            </a:r>
            <a:endParaRPr lang="fr-FR" dirty="0"/>
          </a:p>
        </p:txBody>
      </p:sp>
      <p:pic>
        <p:nvPicPr>
          <p:cNvPr id="5" name="Image 4">
            <a:extLst>
              <a:ext uri="{FF2B5EF4-FFF2-40B4-BE49-F238E27FC236}">
                <a16:creationId xmlns:a16="http://schemas.microsoft.com/office/drawing/2014/main" id="{21248EDD-336A-E32B-5961-209EAEE1E8A1}"/>
              </a:ext>
            </a:extLst>
          </p:cNvPr>
          <p:cNvPicPr>
            <a:picLocks noChangeAspect="1"/>
          </p:cNvPicPr>
          <p:nvPr/>
        </p:nvPicPr>
        <p:blipFill>
          <a:blip r:embed="rId2"/>
          <a:stretch>
            <a:fillRect/>
          </a:stretch>
        </p:blipFill>
        <p:spPr>
          <a:xfrm>
            <a:off x="2139740" y="1289370"/>
            <a:ext cx="4568859" cy="3339704"/>
          </a:xfrm>
          <a:prstGeom prst="rect">
            <a:avLst/>
          </a:prstGeom>
        </p:spPr>
      </p:pic>
    </p:spTree>
    <p:extLst>
      <p:ext uri="{BB962C8B-B14F-4D97-AF65-F5344CB8AC3E}">
        <p14:creationId xmlns:p14="http://schemas.microsoft.com/office/powerpoint/2010/main" val="335890636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2FEA87EB-CEC6-E25C-EDB8-B04C8595A53D}"/>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A1A57B48-420B-61CA-CFF3-5F874687FAC9}"/>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TP3 - Internationalisation </a:t>
            </a:r>
            <a:r>
              <a:rPr lang="fr-FR" b="1" i="1" dirty="0"/>
              <a:t>(optionnel)</a:t>
            </a:r>
            <a:endParaRPr lang="fr-FR" b="1" dirty="0"/>
          </a:p>
        </p:txBody>
      </p:sp>
      <p:sp>
        <p:nvSpPr>
          <p:cNvPr id="3" name="ZoneTexte 2">
            <a:extLst>
              <a:ext uri="{FF2B5EF4-FFF2-40B4-BE49-F238E27FC236}">
                <a16:creationId xmlns:a16="http://schemas.microsoft.com/office/drawing/2014/main" id="{207D0BA4-12BE-1C44-D56B-AB8DDC2DD334}"/>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TP3</a:t>
            </a:r>
            <a:endParaRPr lang="fr-FR" dirty="0"/>
          </a:p>
        </p:txBody>
      </p:sp>
      <p:sp>
        <p:nvSpPr>
          <p:cNvPr id="5" name="ZoneTexte 4">
            <a:extLst>
              <a:ext uri="{FF2B5EF4-FFF2-40B4-BE49-F238E27FC236}">
                <a16:creationId xmlns:a16="http://schemas.microsoft.com/office/drawing/2014/main" id="{B9FFE917-5C43-D579-96A1-35A8978F9585}"/>
              </a:ext>
            </a:extLst>
          </p:cNvPr>
          <p:cNvSpPr txBox="1"/>
          <p:nvPr/>
        </p:nvSpPr>
        <p:spPr>
          <a:xfrm>
            <a:off x="763095" y="1465579"/>
            <a:ext cx="6821819" cy="3693319"/>
          </a:xfrm>
          <a:prstGeom prst="rect">
            <a:avLst/>
          </a:prstGeom>
          <a:noFill/>
        </p:spPr>
        <p:txBody>
          <a:bodyPr wrap="square">
            <a:spAutoFit/>
          </a:bodyPr>
          <a:lstStyle/>
          <a:p>
            <a:r>
              <a:rPr lang="fr-FR" sz="1800" b="1" dirty="0">
                <a:latin typeface="Lato" panose="020F0502020204030203" pitchFamily="34" charset="0"/>
                <a:ea typeface="Lato" panose="020F0502020204030203" pitchFamily="34" charset="0"/>
                <a:cs typeface="Lato" panose="020F0502020204030203" pitchFamily="34" charset="0"/>
              </a:rPr>
              <a:t>TP2 - Graphiques personnalisés avec les données</a:t>
            </a:r>
            <a:br>
              <a:rPr lang="fr-FR" sz="1800" b="1" dirty="0">
                <a:latin typeface="Lato" panose="020F0502020204030203" pitchFamily="34" charset="0"/>
                <a:ea typeface="Lato" panose="020F0502020204030203" pitchFamily="34" charset="0"/>
                <a:cs typeface="Lato" panose="020F0502020204030203" pitchFamily="34" charset="0"/>
              </a:rPr>
            </a:b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Durée</a:t>
            </a:r>
            <a:r>
              <a:rPr lang="fr-FR" sz="1800" dirty="0">
                <a:latin typeface="Lato" panose="020F0502020204030203" pitchFamily="34" charset="0"/>
                <a:ea typeface="Lato" panose="020F0502020204030203" pitchFamily="34" charset="0"/>
                <a:cs typeface="Lato" panose="020F0502020204030203" pitchFamily="34" charset="0"/>
              </a:rPr>
              <a:t> : 30 minutes</a:t>
            </a:r>
          </a:p>
          <a:p>
            <a:r>
              <a:rPr lang="fr-FR" sz="1800" b="1" dirty="0">
                <a:latin typeface="Lato" panose="020F0502020204030203" pitchFamily="34" charset="0"/>
                <a:ea typeface="Lato" panose="020F0502020204030203" pitchFamily="34" charset="0"/>
                <a:cs typeface="Lato" panose="020F0502020204030203" pitchFamily="34" charset="0"/>
              </a:rPr>
              <a:t>Objectif</a:t>
            </a:r>
            <a:r>
              <a:rPr lang="fr-FR" sz="1800" dirty="0">
                <a:latin typeface="Lato" panose="020F0502020204030203" pitchFamily="34" charset="0"/>
                <a:ea typeface="Lato" panose="020F0502020204030203" pitchFamily="34" charset="0"/>
                <a:cs typeface="Lato" panose="020F0502020204030203" pitchFamily="34" charset="0"/>
              </a:rPr>
              <a:t> : Ajouter le support multilingue à l'application météo des TP1 et TP2.</a:t>
            </a:r>
          </a:p>
          <a:p>
            <a:r>
              <a:rPr lang="fr-FR" sz="1800" b="1" dirty="0" err="1">
                <a:latin typeface="Lato" panose="020F0502020204030203" pitchFamily="34" charset="0"/>
                <a:ea typeface="Lato" panose="020F0502020204030203" pitchFamily="34" charset="0"/>
                <a:cs typeface="Lato" panose="020F0502020204030203" pitchFamily="34" charset="0"/>
              </a:rPr>
              <a:t>Pré-requis</a:t>
            </a:r>
            <a:r>
              <a:rPr lang="fr-FR" sz="1800" dirty="0">
                <a:latin typeface="Lato" panose="020F0502020204030203" pitchFamily="34" charset="0"/>
                <a:ea typeface="Lato" panose="020F0502020204030203" pitchFamily="34" charset="0"/>
                <a:cs typeface="Lato" panose="020F0502020204030203" pitchFamily="34" charset="0"/>
              </a:rPr>
              <a:t> : TP1 et TP2 terminés et fonctionnels.</a:t>
            </a:r>
            <a:br>
              <a:rPr lang="fr-FR" sz="1800" dirty="0">
                <a:latin typeface="Lato" panose="020F0502020204030203" pitchFamily="34" charset="0"/>
                <a:ea typeface="Lato" panose="020F0502020204030203" pitchFamily="34" charset="0"/>
                <a:cs typeface="Lato" panose="020F0502020204030203" pitchFamily="34" charset="0"/>
              </a:rPr>
            </a:br>
            <a:endParaRPr lang="fr-FR" sz="1800"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1) Marquage des textes avec tr()</a:t>
            </a:r>
          </a:p>
          <a:p>
            <a:r>
              <a:rPr lang="fr-FR" sz="1800" b="1" dirty="0">
                <a:latin typeface="Lato" panose="020F0502020204030203" pitchFamily="34" charset="0"/>
                <a:ea typeface="Lato" panose="020F0502020204030203" pitchFamily="34" charset="0"/>
                <a:cs typeface="Lato" panose="020F0502020204030203" pitchFamily="34" charset="0"/>
              </a:rPr>
              <a:t>2) Extraction et traduction</a:t>
            </a:r>
          </a:p>
          <a:p>
            <a:r>
              <a:rPr lang="fr-FR" sz="1800" b="1" dirty="0">
                <a:latin typeface="Lato" panose="020F0502020204030203" pitchFamily="34" charset="0"/>
                <a:ea typeface="Lato" panose="020F0502020204030203" pitchFamily="34" charset="0"/>
                <a:cs typeface="Lato" panose="020F0502020204030203" pitchFamily="34" charset="0"/>
              </a:rPr>
              <a:t>3) Compilation des traductions</a:t>
            </a:r>
          </a:p>
          <a:p>
            <a:r>
              <a:rPr lang="fr-FR" sz="1800" b="1" dirty="0">
                <a:latin typeface="Lato" panose="020F0502020204030203" pitchFamily="34" charset="0"/>
                <a:ea typeface="Lato" panose="020F0502020204030203" pitchFamily="34" charset="0"/>
                <a:cs typeface="Lato" panose="020F0502020204030203" pitchFamily="34" charset="0"/>
              </a:rPr>
              <a:t>4) </a:t>
            </a:r>
            <a:r>
              <a:rPr lang="fr-FR" sz="1800" b="1" dirty="0" err="1">
                <a:latin typeface="Lato" panose="020F0502020204030203" pitchFamily="34" charset="0"/>
                <a:ea typeface="Lato" panose="020F0502020204030203" pitchFamily="34" charset="0"/>
                <a:cs typeface="Lato" panose="020F0502020204030203" pitchFamily="34" charset="0"/>
              </a:rPr>
              <a:t>QTranslator</a:t>
            </a:r>
            <a:r>
              <a:rPr lang="fr-FR" sz="1800" b="1" dirty="0">
                <a:latin typeface="Lato" panose="020F0502020204030203" pitchFamily="34" charset="0"/>
                <a:ea typeface="Lato" panose="020F0502020204030203" pitchFamily="34" charset="0"/>
                <a:cs typeface="Lato" panose="020F0502020204030203" pitchFamily="34" charset="0"/>
              </a:rPr>
              <a:t> dans l'application</a:t>
            </a:r>
          </a:p>
          <a:p>
            <a:r>
              <a:rPr lang="fr-FR" sz="1800" b="1" dirty="0">
                <a:latin typeface="Lato" panose="020F0502020204030203" pitchFamily="34" charset="0"/>
                <a:ea typeface="Lato" panose="020F0502020204030203" pitchFamily="34" charset="0"/>
                <a:cs typeface="Lato" panose="020F0502020204030203" pitchFamily="34" charset="0"/>
              </a:rPr>
              <a:t>5) Menu Langue</a:t>
            </a:r>
          </a:p>
          <a:p>
            <a:r>
              <a:rPr lang="fr-FR" sz="1800" b="1" dirty="0">
                <a:latin typeface="Lato" panose="020F0502020204030203" pitchFamily="34" charset="0"/>
                <a:ea typeface="Lato" panose="020F0502020204030203" pitchFamily="34" charset="0"/>
                <a:cs typeface="Lato" panose="020F0502020204030203" pitchFamily="34" charset="0"/>
              </a:rPr>
              <a:t>6) Test du changement dynamique</a:t>
            </a:r>
          </a:p>
        </p:txBody>
      </p:sp>
    </p:spTree>
    <p:extLst>
      <p:ext uri="{BB962C8B-B14F-4D97-AF65-F5344CB8AC3E}">
        <p14:creationId xmlns:p14="http://schemas.microsoft.com/office/powerpoint/2010/main" val="169720641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203">
          <a:extLst>
            <a:ext uri="{FF2B5EF4-FFF2-40B4-BE49-F238E27FC236}">
              <a16:creationId xmlns:a16="http://schemas.microsoft.com/office/drawing/2014/main" id="{2C0EAAC3-ADD6-0A88-2ED4-77E8F387CF3B}"/>
            </a:ext>
          </a:extLst>
        </p:cNvPr>
        <p:cNvGrpSpPr/>
        <p:nvPr/>
      </p:nvGrpSpPr>
      <p:grpSpPr>
        <a:xfrm>
          <a:off x="0" y="0"/>
          <a:ext cx="0" cy="0"/>
          <a:chOff x="0" y="0"/>
          <a:chExt cx="0" cy="0"/>
        </a:xfrm>
      </p:grpSpPr>
      <p:sp>
        <p:nvSpPr>
          <p:cNvPr id="204" name="Google Shape;204;g2aed57810c0_0_50">
            <a:extLst>
              <a:ext uri="{FF2B5EF4-FFF2-40B4-BE49-F238E27FC236}">
                <a16:creationId xmlns:a16="http://schemas.microsoft.com/office/drawing/2014/main" id="{C62314ED-9835-2B78-3A3A-1B96381F2A03}"/>
              </a:ext>
            </a:extLst>
          </p:cNvPr>
          <p:cNvSpPr txBox="1">
            <a:spLocks noGrp="1"/>
          </p:cNvSpPr>
          <p:nvPr>
            <p:ph type="title"/>
          </p:nvPr>
        </p:nvSpPr>
        <p:spPr>
          <a:xfrm>
            <a:off x="290640" y="338840"/>
            <a:ext cx="3295800" cy="48603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Introduction : ce qu’il faut retenir</a:t>
            </a:r>
            <a:endParaRPr dirty="0"/>
          </a:p>
        </p:txBody>
      </p:sp>
      <p:pic>
        <p:nvPicPr>
          <p:cNvPr id="3" name="Image 2">
            <a:extLst>
              <a:ext uri="{FF2B5EF4-FFF2-40B4-BE49-F238E27FC236}">
                <a16:creationId xmlns:a16="http://schemas.microsoft.com/office/drawing/2014/main" id="{1101A75C-6BF8-416E-0563-FBA2DE7239C9}"/>
              </a:ext>
            </a:extLst>
          </p:cNvPr>
          <p:cNvPicPr>
            <a:picLocks noChangeAspect="1"/>
          </p:cNvPicPr>
          <p:nvPr/>
        </p:nvPicPr>
        <p:blipFill>
          <a:blip r:embed="rId3"/>
          <a:stretch>
            <a:fillRect/>
          </a:stretch>
        </p:blipFill>
        <p:spPr>
          <a:xfrm>
            <a:off x="4572000" y="451964"/>
            <a:ext cx="3536578" cy="4747176"/>
          </a:xfrm>
          <a:prstGeom prst="rect">
            <a:avLst/>
          </a:prstGeom>
        </p:spPr>
      </p:pic>
    </p:spTree>
    <p:extLst>
      <p:ext uri="{BB962C8B-B14F-4D97-AF65-F5344CB8AC3E}">
        <p14:creationId xmlns:p14="http://schemas.microsoft.com/office/powerpoint/2010/main" val="119012102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224">
          <a:extLst>
            <a:ext uri="{FF2B5EF4-FFF2-40B4-BE49-F238E27FC236}">
              <a16:creationId xmlns:a16="http://schemas.microsoft.com/office/drawing/2014/main" id="{A5544C6D-B9AB-E020-F353-41D0584D1460}"/>
            </a:ext>
          </a:extLst>
        </p:cNvPr>
        <p:cNvGrpSpPr/>
        <p:nvPr/>
      </p:nvGrpSpPr>
      <p:grpSpPr>
        <a:xfrm>
          <a:off x="0" y="0"/>
          <a:ext cx="0" cy="0"/>
          <a:chOff x="0" y="0"/>
          <a:chExt cx="0" cy="0"/>
        </a:xfrm>
      </p:grpSpPr>
      <p:sp>
        <p:nvSpPr>
          <p:cNvPr id="225" name="Google Shape;225;g2aed57810c0_0_68">
            <a:extLst>
              <a:ext uri="{FF2B5EF4-FFF2-40B4-BE49-F238E27FC236}">
                <a16:creationId xmlns:a16="http://schemas.microsoft.com/office/drawing/2014/main" id="{D2A74466-9638-50F6-1566-D19F50DDCBAB}"/>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lvl="0"/>
            <a:r>
              <a:rPr lang="fr-FR" dirty="0"/>
              <a:t>Commit chapitre 6 Aspects avancés</a:t>
            </a:r>
            <a:endParaRPr dirty="0"/>
          </a:p>
        </p:txBody>
      </p:sp>
      <p:sp>
        <p:nvSpPr>
          <p:cNvPr id="226" name="Google Shape;226;g2aed57810c0_0_68">
            <a:extLst>
              <a:ext uri="{FF2B5EF4-FFF2-40B4-BE49-F238E27FC236}">
                <a16:creationId xmlns:a16="http://schemas.microsoft.com/office/drawing/2014/main" id="{7EAE4539-ABBA-4D81-0A68-AC172696821C}"/>
              </a:ext>
            </a:extLst>
          </p:cNvPr>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360"/>
              </a:spcBef>
              <a:spcAft>
                <a:spcPts val="0"/>
              </a:spcAft>
              <a:buNone/>
            </a:pPr>
            <a:r>
              <a:rPr lang="fr-FR" dirty="0"/>
              <a:t>C’est le moment de versionner : </a:t>
            </a:r>
            <a:endParaRPr dirty="0"/>
          </a:p>
          <a:p>
            <a:pPr marL="0" lvl="0" indent="0" algn="l" rtl="0">
              <a:lnSpc>
                <a:spcPct val="100000"/>
              </a:lnSpc>
              <a:spcBef>
                <a:spcPts val="360"/>
              </a:spcBef>
              <a:spcAft>
                <a:spcPts val="0"/>
              </a:spcAft>
              <a:buNone/>
            </a:pPr>
            <a:endParaRPr dirty="0"/>
          </a:p>
          <a:p>
            <a:pPr lvl="0" indent="-342900">
              <a:buClr>
                <a:srgbClr val="F1C232"/>
              </a:buClr>
              <a:buChar char="●"/>
            </a:pPr>
            <a:r>
              <a:rPr lang="fr-FR" dirty="0">
                <a:hlinkClick r:id="rId3"/>
              </a:rPr>
              <a:t>https://github.com/CoursQtTdemares</a:t>
            </a:r>
            <a:endParaRPr lang="fr-FR" dirty="0"/>
          </a:p>
          <a:p>
            <a:pPr lvl="0" indent="-342900">
              <a:buClr>
                <a:srgbClr val="F1C232"/>
              </a:buClr>
              <a:buChar char="●"/>
            </a:pPr>
            <a:r>
              <a:rPr lang="fr-FR" dirty="0"/>
              <a:t>Le commentaire du commit est “chapitre 6 Aspects avancés”</a:t>
            </a:r>
            <a:endParaRPr dirty="0"/>
          </a:p>
          <a:p>
            <a:pPr marL="0" lvl="0" indent="0" algn="l" rtl="0">
              <a:lnSpc>
                <a:spcPct val="100000"/>
              </a:lnSpc>
              <a:spcBef>
                <a:spcPts val="360"/>
              </a:spcBef>
              <a:spcAft>
                <a:spcPts val="0"/>
              </a:spcAft>
              <a:buSzPts val="1800"/>
              <a:buNone/>
            </a:pPr>
            <a:endParaRPr dirty="0"/>
          </a:p>
          <a:p>
            <a:pPr marL="0" lvl="0" indent="0" algn="l" rtl="0">
              <a:lnSpc>
                <a:spcPct val="100000"/>
              </a:lnSpc>
              <a:spcBef>
                <a:spcPts val="360"/>
              </a:spcBef>
              <a:spcAft>
                <a:spcPts val="0"/>
              </a:spcAft>
              <a:buSzPts val="1800"/>
              <a:buNone/>
            </a:pPr>
            <a:endParaRPr sz="1400" i="1" dirty="0"/>
          </a:p>
        </p:txBody>
      </p:sp>
    </p:spTree>
    <p:extLst>
      <p:ext uri="{BB962C8B-B14F-4D97-AF65-F5344CB8AC3E}">
        <p14:creationId xmlns:p14="http://schemas.microsoft.com/office/powerpoint/2010/main" val="85900241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g2aed57810c0_0_247"/>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Questions / réponses</a:t>
            </a:r>
            <a:endParaRPr/>
          </a:p>
        </p:txBody>
      </p:sp>
      <p:sp>
        <p:nvSpPr>
          <p:cNvPr id="287" name="Google Shape;287;g2aed57810c0_0_247"/>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457200" lvl="0" indent="-342900" algn="l" rtl="0">
              <a:lnSpc>
                <a:spcPct val="100000"/>
              </a:lnSpc>
              <a:spcBef>
                <a:spcPts val="360"/>
              </a:spcBef>
              <a:spcAft>
                <a:spcPts val="0"/>
              </a:spcAft>
              <a:buClr>
                <a:srgbClr val="F1C232"/>
              </a:buClr>
              <a:buSzPts val="1800"/>
              <a:buChar char="●"/>
            </a:pPr>
            <a:r>
              <a:rPr lang="fr-FR"/>
              <a:t>Revenons sur les questions hors plan de cours que vous m’avez posé durant la formation pour y répondre</a:t>
            </a:r>
            <a:endParaRPr/>
          </a:p>
          <a:p>
            <a:pPr marL="45720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endParaRPr sz="1400" i="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30784447cb4_0_38"/>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667"/>
              <a:buNone/>
            </a:pPr>
            <a:r>
              <a:rPr lang="fr-FR"/>
              <a:t>Les évaluations de fin de stage</a:t>
            </a:r>
            <a:endParaRPr/>
          </a:p>
        </p:txBody>
      </p:sp>
      <p:sp>
        <p:nvSpPr>
          <p:cNvPr id="120" name="Google Shape;120;g30784447cb4_0_38"/>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457200" lvl="0" indent="-342900" algn="l" rtl="0">
              <a:lnSpc>
                <a:spcPct val="100000"/>
              </a:lnSpc>
              <a:spcBef>
                <a:spcPts val="0"/>
              </a:spcBef>
              <a:spcAft>
                <a:spcPts val="0"/>
              </a:spcAft>
              <a:buClr>
                <a:srgbClr val="F1C232"/>
              </a:buClr>
              <a:buSzPts val="1800"/>
              <a:buChar char="●"/>
            </a:pPr>
            <a:r>
              <a:rPr lang="fr-FR" dirty="0"/>
              <a:t>Dernier jour de la formation : le centre de formation à l’obligation contractuelle de fournir vos évaluations à votre entreprise avant 15h, donc au retour de la pause déjeuner, 2 ou 3 h avant la fin de la formation, je vous ferai remplir les évaluations formateur.</a:t>
            </a:r>
            <a:endParaRPr dirty="0"/>
          </a:p>
          <a:p>
            <a:pPr marL="0" lvl="0" indent="0" algn="l" rtl="0">
              <a:lnSpc>
                <a:spcPct val="100000"/>
              </a:lnSpc>
              <a:spcBef>
                <a:spcPts val="360"/>
              </a:spcBef>
              <a:spcAft>
                <a:spcPts val="0"/>
              </a:spcAft>
              <a:buSzPts val="1800"/>
              <a:buNone/>
            </a:pPr>
            <a:endParaRPr sz="1400" i="1" dirty="0"/>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g2aed57810c0_0_253"/>
          <p:cNvSpPr txBox="1">
            <a:spLocks noGrp="1"/>
          </p:cNvSpPr>
          <p:nvPr>
            <p:ph type="title"/>
          </p:nvPr>
        </p:nvSpPr>
        <p:spPr>
          <a:xfrm>
            <a:off x="973275" y="2360900"/>
            <a:ext cx="7228200" cy="853800"/>
          </a:xfrm>
          <a:prstGeom prst="rect">
            <a:avLst/>
          </a:prstGeom>
          <a:noFill/>
          <a:ln>
            <a:noFill/>
          </a:ln>
        </p:spPr>
        <p:txBody>
          <a:bodyPr spcFirstLastPara="1" wrap="square" lIns="91425" tIns="45700" rIns="91425" bIns="45700" anchor="t" anchorCtr="0">
            <a:normAutofit fontScale="90000"/>
          </a:bodyPr>
          <a:lstStyle/>
          <a:p>
            <a:pPr marL="0" lvl="0" indent="0" algn="r" rtl="0">
              <a:lnSpc>
                <a:spcPct val="100000"/>
              </a:lnSpc>
              <a:spcBef>
                <a:spcPts val="0"/>
              </a:spcBef>
              <a:spcAft>
                <a:spcPts val="0"/>
              </a:spcAft>
              <a:buSzPct val="111111"/>
              <a:buNone/>
            </a:pPr>
            <a:r>
              <a:rPr lang="fr-FR"/>
              <a:t>Merci d’avoir suivi cette formation Boomerang Consulting et à très bientôt !</a:t>
            </a:r>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2aed57810c0_0_80"/>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Formation suivante</a:t>
            </a:r>
            <a:endParaRPr/>
          </a:p>
        </p:txBody>
      </p:sp>
      <p:sp>
        <p:nvSpPr>
          <p:cNvPr id="294" name="Google Shape;294;g2aed57810c0_0_80"/>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t" anchorCtr="0">
            <a:normAutofit/>
          </a:bodyPr>
          <a:lstStyle/>
          <a:p>
            <a:pPr lvl="0" indent="-355668">
              <a:buClr>
                <a:srgbClr val="F1C232"/>
              </a:buClr>
              <a:buSzPts val="2000"/>
              <a:buChar char="●"/>
            </a:pPr>
            <a:r>
              <a:rPr lang="fr-FR" sz="2000" dirty="0"/>
              <a:t>Git / </a:t>
            </a:r>
            <a:r>
              <a:rPr lang="fr-FR" sz="2000" dirty="0" err="1"/>
              <a:t>Github</a:t>
            </a:r>
            <a:r>
              <a:rPr lang="fr-FR" sz="2000" dirty="0"/>
              <a:t> : </a:t>
            </a:r>
            <a:r>
              <a:rPr lang="fr-FR" sz="2000" dirty="0">
                <a:hlinkClick r:id="rId3"/>
              </a:rPr>
              <a:t>https://ssl.avalone-fr.com/avaform/formateur-programme.php?PRO_id=362</a:t>
            </a:r>
            <a:r>
              <a:rPr lang="fr-FR" sz="2000" dirty="0"/>
              <a:t> </a:t>
            </a:r>
          </a:p>
          <a:p>
            <a:pPr marL="457200" lvl="0" indent="-355668" algn="l" rtl="0">
              <a:lnSpc>
                <a:spcPct val="100000"/>
              </a:lnSpc>
              <a:spcBef>
                <a:spcPts val="360"/>
              </a:spcBef>
              <a:spcAft>
                <a:spcPts val="0"/>
              </a:spcAft>
              <a:buClr>
                <a:srgbClr val="F1C232"/>
              </a:buClr>
              <a:buSzPts val="2000"/>
              <a:buChar char="●"/>
            </a:pPr>
            <a:endParaRPr sz="2000" dirty="0"/>
          </a:p>
          <a:p>
            <a:pPr lvl="0" indent="-355657">
              <a:spcBef>
                <a:spcPts val="0"/>
              </a:spcBef>
              <a:buClr>
                <a:srgbClr val="F1C232"/>
              </a:buClr>
              <a:buSzPts val="2000"/>
              <a:buChar char="●"/>
            </a:pPr>
            <a:r>
              <a:rPr lang="fr-FR" sz="2000" dirty="0"/>
              <a:t>Python – Perfectionnement : </a:t>
            </a:r>
            <a:r>
              <a:rPr lang="fr-FR" sz="2000" dirty="0">
                <a:hlinkClick r:id="rId4"/>
              </a:rPr>
              <a:t>https://ssl.avalone-fr.com/avaform/formateur-programme.php?PRO_id=473</a:t>
            </a:r>
            <a:r>
              <a:rPr lang="fr-FR" sz="2000" dirty="0"/>
              <a:t> </a:t>
            </a:r>
          </a:p>
          <a:p>
            <a:pPr lvl="0" indent="-355657">
              <a:spcBef>
                <a:spcPts val="0"/>
              </a:spcBef>
              <a:buClr>
                <a:srgbClr val="F1C232"/>
              </a:buClr>
              <a:buSzPts val="2000"/>
              <a:buChar char="●"/>
            </a:pPr>
            <a:endParaRPr lang="fr-FR" sz="2000" dirty="0"/>
          </a:p>
          <a:p>
            <a:pPr indent="-355657">
              <a:spcBef>
                <a:spcPts val="0"/>
              </a:spcBef>
              <a:buClr>
                <a:srgbClr val="F1C232"/>
              </a:buClr>
              <a:buSzPts val="2000"/>
              <a:buFont typeface="Lato"/>
              <a:buChar char="●"/>
            </a:pPr>
            <a:r>
              <a:rPr lang="fr-FR" sz="2000" dirty="0"/>
              <a:t>IA </a:t>
            </a:r>
            <a:r>
              <a:rPr lang="fr-FR" sz="2000" dirty="0" err="1"/>
              <a:t>Generative</a:t>
            </a:r>
            <a:r>
              <a:rPr lang="fr-FR" sz="2000" dirty="0"/>
              <a:t> : </a:t>
            </a:r>
            <a:r>
              <a:rPr lang="fr-FR" sz="2000" dirty="0">
                <a:hlinkClick r:id="rId5"/>
              </a:rPr>
              <a:t>https://ssl.avalone-fr.com/avaform/formateur-programme.php?PRO_id=434</a:t>
            </a:r>
            <a:r>
              <a:rPr lang="fr-FR" sz="2000" dirty="0"/>
              <a:t> </a:t>
            </a:r>
          </a:p>
          <a:p>
            <a:pPr lvl="0" indent="-355657">
              <a:spcBef>
                <a:spcPts val="0"/>
              </a:spcBef>
              <a:buClr>
                <a:srgbClr val="F1C232"/>
              </a:buClr>
              <a:buSzPts val="2000"/>
              <a:buChar char="●"/>
            </a:pPr>
            <a:endParaRPr sz="2000" dirty="0"/>
          </a:p>
          <a:p>
            <a:pPr marL="457200" lvl="0" indent="0" algn="l" rtl="0">
              <a:lnSpc>
                <a:spcPct val="100000"/>
              </a:lnSpc>
              <a:spcBef>
                <a:spcPts val="360"/>
              </a:spcBef>
              <a:spcAft>
                <a:spcPts val="0"/>
              </a:spcAft>
              <a:buSzPts val="5538"/>
              <a:buNone/>
            </a:pPr>
            <a:endParaRPr sz="2541" dirty="0"/>
          </a:p>
          <a:p>
            <a:pPr marL="0" lvl="0" indent="0" algn="l" rtl="0">
              <a:lnSpc>
                <a:spcPct val="100000"/>
              </a:lnSpc>
              <a:spcBef>
                <a:spcPts val="360"/>
              </a:spcBef>
              <a:spcAft>
                <a:spcPts val="0"/>
              </a:spcAft>
              <a:buSzPts val="5538"/>
              <a:buNone/>
            </a:pPr>
            <a:endParaRPr sz="3500" i="1" dirty="0"/>
          </a:p>
          <a:p>
            <a:pPr marL="0" lvl="0" indent="0" algn="l" rtl="0">
              <a:lnSpc>
                <a:spcPct val="100000"/>
              </a:lnSpc>
              <a:spcBef>
                <a:spcPts val="360"/>
              </a:spcBef>
              <a:spcAft>
                <a:spcPts val="0"/>
              </a:spcAft>
              <a:buSzPts val="5538"/>
              <a:buNone/>
            </a:pPr>
            <a:endParaRPr dirty="0"/>
          </a:p>
          <a:p>
            <a:pPr marL="0" lvl="0" indent="0" algn="l" rtl="0">
              <a:lnSpc>
                <a:spcPct val="100000"/>
              </a:lnSpc>
              <a:spcBef>
                <a:spcPts val="360"/>
              </a:spcBef>
              <a:spcAft>
                <a:spcPts val="0"/>
              </a:spcAft>
              <a:buSzPts val="5538"/>
              <a:buNone/>
            </a:pPr>
            <a:endParaRPr dirty="0"/>
          </a:p>
          <a:p>
            <a:pPr marL="0" lvl="0" indent="0" algn="l" rtl="0">
              <a:lnSpc>
                <a:spcPct val="100000"/>
              </a:lnSpc>
              <a:spcBef>
                <a:spcPts val="360"/>
              </a:spcBef>
              <a:spcAft>
                <a:spcPts val="0"/>
              </a:spcAft>
              <a:buSzPts val="5538"/>
              <a:buNone/>
            </a:pPr>
            <a:endParaRPr dirty="0"/>
          </a:p>
          <a:p>
            <a:pPr marL="0" lvl="0" indent="0" algn="l" rtl="0">
              <a:lnSpc>
                <a:spcPct val="100000"/>
              </a:lnSpc>
              <a:spcBef>
                <a:spcPts val="360"/>
              </a:spcBef>
              <a:spcAft>
                <a:spcPts val="0"/>
              </a:spcAft>
              <a:buSzPts val="5538"/>
              <a:buNone/>
            </a:pPr>
            <a:endParaRPr dirty="0"/>
          </a:p>
          <a:p>
            <a:pPr marL="0" lvl="0" indent="0" algn="l" rtl="0">
              <a:lnSpc>
                <a:spcPct val="100000"/>
              </a:lnSpc>
              <a:spcBef>
                <a:spcPts val="360"/>
              </a:spcBef>
              <a:spcAft>
                <a:spcPts val="0"/>
              </a:spcAft>
              <a:buSzPts val="5538"/>
              <a:buNone/>
            </a:pPr>
            <a:endParaRPr dirty="0"/>
          </a:p>
          <a:p>
            <a:pPr marL="0" lvl="0" indent="0" algn="l" rtl="0">
              <a:lnSpc>
                <a:spcPct val="100000"/>
              </a:lnSpc>
              <a:spcBef>
                <a:spcPts val="360"/>
              </a:spcBef>
              <a:spcAft>
                <a:spcPts val="0"/>
              </a:spcAft>
              <a:buSzPts val="5538"/>
              <a:buNone/>
            </a:pPr>
            <a:endParaRPr dirty="0"/>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g2aed57810c0_0_86"/>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Bilan formation et remerciements</a:t>
            </a:r>
            <a:endParaRPr/>
          </a:p>
        </p:txBody>
      </p:sp>
      <p:sp>
        <p:nvSpPr>
          <p:cNvPr id="307" name="Google Shape;307;g2aed57810c0_0_86"/>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457200" lvl="0" indent="-342900" algn="l" rtl="0">
              <a:lnSpc>
                <a:spcPct val="100000"/>
              </a:lnSpc>
              <a:spcBef>
                <a:spcPts val="360"/>
              </a:spcBef>
              <a:spcAft>
                <a:spcPts val="0"/>
              </a:spcAft>
              <a:buClr>
                <a:srgbClr val="F1C232"/>
              </a:buClr>
              <a:buSzPts val="1800"/>
              <a:buChar char="●"/>
            </a:pPr>
            <a:r>
              <a:rPr lang="fr-FR" dirty="0"/>
              <a:t>Merci d’avoir participé à cette formation Boomerang </a:t>
            </a:r>
            <a:r>
              <a:rPr lang="fr-FR"/>
              <a:t>Consulting.</a:t>
            </a:r>
          </a:p>
          <a:p>
            <a:pPr marL="457200" lvl="0" indent="-342900" algn="l" rtl="0">
              <a:lnSpc>
                <a:spcPct val="100000"/>
              </a:lnSpc>
              <a:spcBef>
                <a:spcPts val="360"/>
              </a:spcBef>
              <a:spcAft>
                <a:spcPts val="0"/>
              </a:spcAft>
              <a:buClr>
                <a:srgbClr val="F1C232"/>
              </a:buClr>
              <a:buSzPts val="1800"/>
              <a:buChar char="●"/>
            </a:pPr>
            <a:endParaRPr dirty="0"/>
          </a:p>
          <a:p>
            <a:pPr marL="457200" lvl="0" indent="-342900" algn="l" rtl="0">
              <a:lnSpc>
                <a:spcPct val="100000"/>
              </a:lnSpc>
              <a:spcBef>
                <a:spcPts val="0"/>
              </a:spcBef>
              <a:spcAft>
                <a:spcPts val="0"/>
              </a:spcAft>
              <a:buClr>
                <a:srgbClr val="F1C232"/>
              </a:buClr>
              <a:buSzPts val="1800"/>
              <a:buChar char="●"/>
            </a:pPr>
            <a:r>
              <a:rPr lang="fr-FR" dirty="0"/>
              <a:t>Envoie du Bilan formation.</a:t>
            </a:r>
            <a:endParaRPr dirty="0"/>
          </a:p>
          <a:p>
            <a:pPr marL="0" lvl="0" indent="0" algn="l" rtl="0">
              <a:lnSpc>
                <a:spcPct val="100000"/>
              </a:lnSpc>
              <a:spcBef>
                <a:spcPts val="360"/>
              </a:spcBef>
              <a:spcAft>
                <a:spcPts val="0"/>
              </a:spcAft>
              <a:buSzPts val="1800"/>
              <a:buNone/>
            </a:pPr>
            <a:endParaRPr dirty="0"/>
          </a:p>
          <a:p>
            <a:pPr marL="0" lvl="0" indent="0" algn="l" rtl="0">
              <a:lnSpc>
                <a:spcPct val="100000"/>
              </a:lnSpc>
              <a:spcBef>
                <a:spcPts val="360"/>
              </a:spcBef>
              <a:spcAft>
                <a:spcPts val="0"/>
              </a:spcAft>
              <a:buSzPts val="1800"/>
              <a:buNone/>
            </a:pPr>
            <a:endParaRPr sz="1491" i="1" dirty="0"/>
          </a:p>
          <a:p>
            <a:pPr marL="0" lvl="0" indent="0" algn="l" rtl="0">
              <a:lnSpc>
                <a:spcPct val="100000"/>
              </a:lnSpc>
              <a:spcBef>
                <a:spcPts val="360"/>
              </a:spcBef>
              <a:spcAft>
                <a:spcPts val="0"/>
              </a:spcAft>
              <a:buSzPts val="1800"/>
              <a:buNone/>
            </a:pPr>
            <a:endParaRPr sz="1491" i="1" dirty="0"/>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g2aed57810c0_0_260"/>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Votre formateur </a:t>
            </a:r>
            <a:endParaRPr/>
          </a:p>
        </p:txBody>
      </p:sp>
      <p:sp>
        <p:nvSpPr>
          <p:cNvPr id="314" name="Google Shape;314;g2aed57810c0_0_260"/>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SzPts val="1946"/>
              <a:buNone/>
            </a:pPr>
            <a:r>
              <a:rPr lang="fr-FR" dirty="0"/>
              <a:t>Timothée, Demares</a:t>
            </a:r>
            <a:endParaRPr dirty="0"/>
          </a:p>
          <a:p>
            <a:pPr marL="0" lvl="0" indent="0" algn="l" rtl="0">
              <a:lnSpc>
                <a:spcPct val="100000"/>
              </a:lnSpc>
              <a:spcBef>
                <a:spcPts val="360"/>
              </a:spcBef>
              <a:spcAft>
                <a:spcPts val="0"/>
              </a:spcAft>
              <a:buSzPts val="1946"/>
              <a:buNone/>
            </a:pPr>
            <a:r>
              <a:rPr lang="fr-FR" dirty="0"/>
              <a:t>Formateur externe</a:t>
            </a:r>
            <a:endParaRPr dirty="0"/>
          </a:p>
          <a:p>
            <a:pPr marL="0" lvl="0" indent="0" algn="l" rtl="0">
              <a:lnSpc>
                <a:spcPct val="100000"/>
              </a:lnSpc>
              <a:spcBef>
                <a:spcPts val="360"/>
              </a:spcBef>
              <a:spcAft>
                <a:spcPts val="0"/>
              </a:spcAft>
              <a:buSzPts val="1946"/>
              <a:buNone/>
            </a:pPr>
            <a:r>
              <a:rPr lang="fr-FR" dirty="0"/>
              <a:t>timothee.demares@gmail.com </a:t>
            </a:r>
            <a:endParaRPr dirty="0"/>
          </a:p>
          <a:p>
            <a:pPr marL="0" lvl="0" indent="0">
              <a:buSzPts val="1946"/>
            </a:pPr>
            <a:r>
              <a:rPr lang="fr-FR" dirty="0"/>
              <a:t>https://www.linkedin.com/in/tdemares/</a:t>
            </a:r>
            <a:endParaRPr dirty="0"/>
          </a:p>
          <a:p>
            <a:pPr marL="0" lvl="0" indent="0" algn="l" rtl="0">
              <a:lnSpc>
                <a:spcPct val="100000"/>
              </a:lnSpc>
              <a:spcBef>
                <a:spcPts val="360"/>
              </a:spcBef>
              <a:spcAft>
                <a:spcPts val="0"/>
              </a:spcAft>
              <a:buSzPts val="1946"/>
              <a:buNone/>
            </a:pPr>
            <a:endParaRPr dirty="0"/>
          </a:p>
          <a:p>
            <a:pPr marL="0" lvl="0" indent="0" algn="l" rtl="0">
              <a:lnSpc>
                <a:spcPct val="100000"/>
              </a:lnSpc>
              <a:spcBef>
                <a:spcPts val="360"/>
              </a:spcBef>
              <a:spcAft>
                <a:spcPts val="0"/>
              </a:spcAft>
              <a:buSzPts val="1946"/>
              <a:buNone/>
            </a:pPr>
            <a:r>
              <a:rPr lang="fr-FR" dirty="0"/>
              <a:t>Et encore merci !</a:t>
            </a:r>
            <a:endParaRPr dirty="0"/>
          </a:p>
          <a:p>
            <a:pPr marL="0" lvl="0" indent="0" algn="l" rtl="0">
              <a:lnSpc>
                <a:spcPct val="100000"/>
              </a:lnSpc>
              <a:spcBef>
                <a:spcPts val="360"/>
              </a:spcBef>
              <a:spcAft>
                <a:spcPts val="0"/>
              </a:spcAft>
              <a:buSzPts val="1946"/>
              <a:buNone/>
            </a:pPr>
            <a:endParaRPr dirty="0"/>
          </a:p>
          <a:p>
            <a:pPr marL="0" lvl="0" indent="0" algn="l" rtl="0">
              <a:lnSpc>
                <a:spcPct val="100000"/>
              </a:lnSpc>
              <a:spcBef>
                <a:spcPts val="360"/>
              </a:spcBef>
              <a:spcAft>
                <a:spcPts val="0"/>
              </a:spcAft>
              <a:buSzPts val="1946"/>
              <a:buNone/>
            </a:pPr>
            <a:endParaRPr sz="1682" i="1"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g2aed57810c0_0_20"/>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667"/>
              <a:buNone/>
            </a:pPr>
            <a:r>
              <a:rPr lang="fr-FR"/>
              <a:t>Déroulé et structure de la formation </a:t>
            </a:r>
            <a:endParaRPr/>
          </a:p>
        </p:txBody>
      </p:sp>
      <p:sp>
        <p:nvSpPr>
          <p:cNvPr id="127" name="Google Shape;127;g2aed57810c0_0_20"/>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457200" lvl="0" indent="-342900" algn="l" rtl="0">
              <a:lnSpc>
                <a:spcPct val="100000"/>
              </a:lnSpc>
              <a:spcBef>
                <a:spcPts val="0"/>
              </a:spcBef>
              <a:spcAft>
                <a:spcPts val="0"/>
              </a:spcAft>
              <a:buClr>
                <a:srgbClr val="F1C232"/>
              </a:buClr>
              <a:buSzPts val="1800"/>
              <a:buChar char="●"/>
            </a:pPr>
            <a:r>
              <a:rPr lang="fr-FR" dirty="0"/>
              <a:t>Equilibre Théorie / Pratique, environ 50/50.</a:t>
            </a:r>
            <a:endParaRPr dirty="0"/>
          </a:p>
          <a:p>
            <a:pPr marL="457200" lvl="0" indent="-342900" algn="l" rtl="0">
              <a:lnSpc>
                <a:spcPct val="100000"/>
              </a:lnSpc>
              <a:spcBef>
                <a:spcPts val="0"/>
              </a:spcBef>
              <a:spcAft>
                <a:spcPts val="0"/>
              </a:spcAft>
              <a:buClr>
                <a:srgbClr val="F1C232"/>
              </a:buClr>
              <a:buSzPts val="1800"/>
              <a:buChar char="●"/>
            </a:pPr>
            <a:r>
              <a:rPr lang="fr-FR" dirty="0"/>
              <a:t>Un cours classique :</a:t>
            </a:r>
          </a:p>
          <a:p>
            <a:pPr lvl="1" indent="-342900">
              <a:spcBef>
                <a:spcPts val="0"/>
              </a:spcBef>
              <a:buSzPts val="1800"/>
              <a:buChar char="●"/>
            </a:pPr>
            <a:r>
              <a:rPr lang="fr-FR" dirty="0"/>
              <a:t>Présentation des objectifs</a:t>
            </a:r>
          </a:p>
          <a:p>
            <a:pPr lvl="1" indent="-342900">
              <a:spcBef>
                <a:spcPts val="0"/>
              </a:spcBef>
              <a:buSzPts val="1800"/>
              <a:buChar char="●"/>
            </a:pPr>
            <a:r>
              <a:rPr lang="fr-FR" dirty="0"/>
              <a:t>Cours théoriques avec exemples</a:t>
            </a:r>
          </a:p>
          <a:p>
            <a:pPr lvl="1" indent="-342900">
              <a:spcBef>
                <a:spcPts val="0"/>
              </a:spcBef>
              <a:buSzPts val="1800"/>
              <a:buChar char="●"/>
            </a:pPr>
            <a:r>
              <a:rPr lang="fr-FR" dirty="0"/>
              <a:t>TP à faire individuellement ou en groupe</a:t>
            </a:r>
          </a:p>
          <a:p>
            <a:pPr lvl="1" indent="-342900">
              <a:spcBef>
                <a:spcPts val="0"/>
              </a:spcBef>
              <a:buSzPts val="1800"/>
              <a:buChar char="●"/>
            </a:pPr>
            <a:r>
              <a:rPr lang="fr-FR" dirty="0"/>
              <a:t>Correction</a:t>
            </a:r>
          </a:p>
          <a:p>
            <a:pPr lvl="1" indent="-342900">
              <a:spcBef>
                <a:spcPts val="0"/>
              </a:spcBef>
              <a:buSzPts val="1800"/>
              <a:buChar char="●"/>
            </a:pPr>
            <a:r>
              <a:rPr lang="fr-FR" dirty="0"/>
              <a:t>Résumé des points clefs à retenir</a:t>
            </a:r>
            <a:endParaRPr dirty="0"/>
          </a:p>
          <a:p>
            <a:pPr marL="0" lvl="0" indent="0" algn="l" rtl="0">
              <a:lnSpc>
                <a:spcPct val="100000"/>
              </a:lnSpc>
              <a:spcBef>
                <a:spcPts val="360"/>
              </a:spcBef>
              <a:spcAft>
                <a:spcPts val="0"/>
              </a:spcAft>
              <a:buSzPts val="1800"/>
              <a:buNone/>
            </a:pPr>
            <a:endParaRPr sz="1400" i="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g2aed57810c0_0_26"/>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Versioning ou Drive</a:t>
            </a:r>
            <a:endParaRPr/>
          </a:p>
        </p:txBody>
      </p:sp>
      <p:sp>
        <p:nvSpPr>
          <p:cNvPr id="141" name="Google Shape;141;g2aed57810c0_0_26"/>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457200" lvl="0" indent="-342900" algn="l" rtl="0">
              <a:lnSpc>
                <a:spcPct val="100000"/>
              </a:lnSpc>
              <a:spcBef>
                <a:spcPts val="360"/>
              </a:spcBef>
              <a:spcAft>
                <a:spcPts val="0"/>
              </a:spcAft>
              <a:buClr>
                <a:srgbClr val="F1C232"/>
              </a:buClr>
              <a:buSzPts val="1800"/>
              <a:buChar char="●"/>
            </a:pPr>
            <a:r>
              <a:rPr lang="fr-FR" dirty="0"/>
              <a:t>Support de cours en lien avec un contenu </a:t>
            </a:r>
            <a:r>
              <a:rPr lang="fr-FR" dirty="0" err="1"/>
              <a:t>Github</a:t>
            </a:r>
            <a:br>
              <a:rPr lang="fr-FR" dirty="0"/>
            </a:br>
            <a:endParaRPr dirty="0"/>
          </a:p>
          <a:p>
            <a:pPr lvl="0" indent="-342900">
              <a:spcBef>
                <a:spcPts val="0"/>
              </a:spcBef>
              <a:buClr>
                <a:srgbClr val="F1C232"/>
              </a:buClr>
              <a:buChar char="●"/>
            </a:pPr>
            <a:r>
              <a:rPr lang="fr-FR" dirty="0"/>
              <a:t>Lien </a:t>
            </a:r>
            <a:r>
              <a:rPr lang="fr-FR" dirty="0" err="1"/>
              <a:t>github</a:t>
            </a:r>
            <a:r>
              <a:rPr lang="fr-FR" dirty="0"/>
              <a:t>: </a:t>
            </a:r>
            <a:r>
              <a:rPr lang="fr-FR" dirty="0">
                <a:hlinkClick r:id="rId3"/>
              </a:rPr>
              <a:t>https://github.com/orgs/CoursQtTdemares/repositories</a:t>
            </a:r>
            <a:br>
              <a:rPr lang="fr-FR" dirty="0"/>
            </a:br>
            <a:endParaRPr dirty="0"/>
          </a:p>
          <a:p>
            <a:pPr marL="457200" lvl="0" indent="-342900" algn="l" rtl="0">
              <a:lnSpc>
                <a:spcPct val="100000"/>
              </a:lnSpc>
              <a:spcBef>
                <a:spcPts val="0"/>
              </a:spcBef>
              <a:spcAft>
                <a:spcPts val="0"/>
              </a:spcAft>
              <a:buClr>
                <a:srgbClr val="F1C232"/>
              </a:buClr>
              <a:buSzPts val="1800"/>
              <a:buChar char="●"/>
            </a:pPr>
            <a:r>
              <a:rPr lang="fr-FR" dirty="0"/>
              <a:t>1 notion = 1 chapitre = 1 </a:t>
            </a:r>
            <a:r>
              <a:rPr lang="fr-FR" dirty="0" err="1"/>
              <a:t>comit</a:t>
            </a:r>
            <a:r>
              <a:rPr lang="fr-FR" dirty="0"/>
              <a:t> </a:t>
            </a:r>
            <a:r>
              <a:rPr lang="fr-FR" dirty="0" err="1"/>
              <a:t>Github</a:t>
            </a:r>
            <a:endParaRPr dirty="0"/>
          </a:p>
          <a:p>
            <a:pPr marL="0" lvl="0" indent="0" algn="l" rtl="0">
              <a:lnSpc>
                <a:spcPct val="100000"/>
              </a:lnSpc>
              <a:spcBef>
                <a:spcPts val="360"/>
              </a:spcBef>
              <a:spcAft>
                <a:spcPts val="0"/>
              </a:spcAft>
              <a:buSzPts val="1800"/>
              <a:buNone/>
            </a:pPr>
            <a:endParaRPr dirty="0"/>
          </a:p>
          <a:p>
            <a:pPr marL="0" lvl="0" indent="0" algn="l" rtl="0">
              <a:lnSpc>
                <a:spcPct val="100000"/>
              </a:lnSpc>
              <a:spcBef>
                <a:spcPts val="360"/>
              </a:spcBef>
              <a:spcAft>
                <a:spcPts val="0"/>
              </a:spcAft>
              <a:buSzPts val="1800"/>
              <a:buNone/>
            </a:pPr>
            <a:endParaRPr sz="1400" i="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g2aed57810c0_0_32"/>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SzPct val="100000"/>
              <a:buNone/>
            </a:pPr>
            <a:r>
              <a:rPr lang="fr-FR"/>
              <a:t>Support de cours et outils pédagogiques</a:t>
            </a:r>
            <a:endParaRPr/>
          </a:p>
        </p:txBody>
      </p:sp>
      <p:sp>
        <p:nvSpPr>
          <p:cNvPr id="148" name="Google Shape;148;g2aed57810c0_0_32"/>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457200" lvl="0" indent="-342900" algn="l" rtl="0">
              <a:lnSpc>
                <a:spcPct val="100000"/>
              </a:lnSpc>
              <a:spcBef>
                <a:spcPts val="0"/>
              </a:spcBef>
              <a:spcAft>
                <a:spcPts val="0"/>
              </a:spcAft>
              <a:buClr>
                <a:srgbClr val="F1C232"/>
              </a:buClr>
              <a:buSzPts val="1800"/>
              <a:buChar char="●"/>
            </a:pPr>
            <a:r>
              <a:rPr lang="fr-FR" dirty="0" err="1"/>
              <a:t>Qualiopi</a:t>
            </a:r>
            <a:r>
              <a:rPr lang="fr-FR" dirty="0"/>
              <a:t> : fournir le support de cours et les énoncés des </a:t>
            </a:r>
            <a:r>
              <a:rPr lang="fr-FR" dirty="0" err="1"/>
              <a:t>tp</a:t>
            </a:r>
            <a:r>
              <a:rPr lang="fr-FR" dirty="0"/>
              <a:t> de validation des acquis. </a:t>
            </a:r>
            <a:endParaRPr dirty="0"/>
          </a:p>
          <a:p>
            <a:pPr marL="457200" lvl="0" indent="-342900" algn="l" rtl="0">
              <a:lnSpc>
                <a:spcPct val="100000"/>
              </a:lnSpc>
              <a:spcBef>
                <a:spcPts val="0"/>
              </a:spcBef>
              <a:spcAft>
                <a:spcPts val="0"/>
              </a:spcAft>
              <a:buClr>
                <a:srgbClr val="F1C232"/>
              </a:buClr>
              <a:buSzPts val="1800"/>
              <a:buChar char="●"/>
            </a:pPr>
            <a:r>
              <a:rPr lang="fr-FR" dirty="0"/>
              <a:t>Les énoncés des TP de validation des acquis sont présents sur ces slides.</a:t>
            </a:r>
            <a:endParaRPr dirty="0"/>
          </a:p>
          <a:p>
            <a:pPr marL="457200" lvl="0" indent="-342900" algn="l" rtl="0">
              <a:lnSpc>
                <a:spcPct val="100000"/>
              </a:lnSpc>
              <a:spcBef>
                <a:spcPts val="0"/>
              </a:spcBef>
              <a:spcAft>
                <a:spcPts val="0"/>
              </a:spcAft>
              <a:buClr>
                <a:srgbClr val="F1C232"/>
              </a:buClr>
              <a:buSzPts val="1800"/>
              <a:buChar char="●"/>
            </a:pPr>
            <a:r>
              <a:rPr lang="fr-FR" dirty="0"/>
              <a:t>Les corrigés seront sur </a:t>
            </a:r>
            <a:r>
              <a:rPr lang="fr-FR" dirty="0" err="1"/>
              <a:t>Github</a:t>
            </a:r>
            <a:r>
              <a:rPr lang="fr-FR" dirty="0"/>
              <a:t> ou sur un Drive et accessibles en fin de formation.</a:t>
            </a:r>
            <a:endParaRPr dirty="0"/>
          </a:p>
          <a:p>
            <a:pPr marL="0" lvl="0" indent="0" algn="l" rtl="0">
              <a:lnSpc>
                <a:spcPct val="100000"/>
              </a:lnSpc>
              <a:spcBef>
                <a:spcPts val="360"/>
              </a:spcBef>
              <a:spcAft>
                <a:spcPts val="0"/>
              </a:spcAft>
              <a:buSzPts val="1800"/>
              <a:buNone/>
            </a:pPr>
            <a:endParaRPr sz="1400" i="1"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g2aed57810c0_0_38"/>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Suivi quotidien et adaptabilité</a:t>
            </a:r>
            <a:endParaRPr/>
          </a:p>
        </p:txBody>
      </p:sp>
      <p:sp>
        <p:nvSpPr>
          <p:cNvPr id="155" name="Google Shape;155;g2aed57810c0_0_38"/>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457200" lvl="0" indent="-342900" algn="l" rtl="0">
              <a:lnSpc>
                <a:spcPct val="100000"/>
              </a:lnSpc>
              <a:spcBef>
                <a:spcPts val="360"/>
              </a:spcBef>
              <a:spcAft>
                <a:spcPts val="0"/>
              </a:spcAft>
              <a:buClr>
                <a:srgbClr val="F1C232"/>
              </a:buClr>
              <a:buSzPts val="1800"/>
              <a:buChar char="●"/>
            </a:pPr>
            <a:r>
              <a:rPr lang="fr-FR" dirty="0"/>
              <a:t>Google Forms de demi-journée pour la validation des acquis et l'adaptabilité.</a:t>
            </a:r>
            <a:endParaRPr dirty="0"/>
          </a:p>
          <a:p>
            <a:pPr marL="457200" lvl="0" indent="0" algn="l" rtl="0">
              <a:lnSpc>
                <a:spcPct val="100000"/>
              </a:lnSpc>
              <a:spcBef>
                <a:spcPts val="0"/>
              </a:spcBef>
              <a:spcAft>
                <a:spcPts val="0"/>
              </a:spcAft>
              <a:buNone/>
            </a:pPr>
            <a:endParaRPr dirty="0"/>
          </a:p>
          <a:p>
            <a:pPr marL="457200" lvl="0" indent="0" algn="l" rtl="0">
              <a:lnSpc>
                <a:spcPct val="100000"/>
              </a:lnSpc>
              <a:spcBef>
                <a:spcPts val="0"/>
              </a:spcBef>
              <a:spcAft>
                <a:spcPts val="0"/>
              </a:spcAft>
              <a:buNone/>
            </a:pPr>
            <a:r>
              <a:rPr lang="fr-FR" dirty="0"/>
              <a:t>A chaque fin de demi journée, les stagiaires devront répondre aux questions suivantes par l’intermédiaire d’un Google </a:t>
            </a:r>
            <a:r>
              <a:rPr lang="fr-FR" dirty="0" err="1"/>
              <a:t>Form</a:t>
            </a:r>
            <a:r>
              <a:rPr lang="fr-FR" dirty="0"/>
              <a:t> : </a:t>
            </a:r>
            <a:endParaRPr dirty="0"/>
          </a:p>
          <a:p>
            <a:pPr marL="457200" lvl="0" indent="0" algn="l" rtl="0">
              <a:lnSpc>
                <a:spcPct val="100000"/>
              </a:lnSpc>
              <a:spcBef>
                <a:spcPts val="0"/>
              </a:spcBef>
              <a:spcAft>
                <a:spcPts val="0"/>
              </a:spcAft>
              <a:buNone/>
            </a:pPr>
            <a:endParaRPr dirty="0"/>
          </a:p>
          <a:p>
            <a:pPr marL="457200" lvl="0" indent="-342900" algn="l" rtl="0">
              <a:lnSpc>
                <a:spcPct val="100000"/>
              </a:lnSpc>
              <a:spcBef>
                <a:spcPts val="0"/>
              </a:spcBef>
              <a:spcAft>
                <a:spcPts val="0"/>
              </a:spcAft>
              <a:buClr>
                <a:srgbClr val="F1C232"/>
              </a:buClr>
              <a:buSzPts val="1800"/>
              <a:buChar char="●"/>
            </a:pPr>
            <a:r>
              <a:rPr lang="fr-FR" dirty="0"/>
              <a:t>Le rythme vous convient il ?</a:t>
            </a:r>
            <a:endParaRPr dirty="0"/>
          </a:p>
          <a:p>
            <a:pPr marL="457200" lvl="0" indent="-342900" algn="l" rtl="0">
              <a:lnSpc>
                <a:spcPct val="100000"/>
              </a:lnSpc>
              <a:spcBef>
                <a:spcPts val="0"/>
              </a:spcBef>
              <a:spcAft>
                <a:spcPts val="0"/>
              </a:spcAft>
              <a:buClr>
                <a:srgbClr val="F1C232"/>
              </a:buClr>
              <a:buSzPts val="1800"/>
              <a:buChar char="●"/>
            </a:pPr>
            <a:r>
              <a:rPr lang="fr-FR" dirty="0"/>
              <a:t>L’équilibre théorie pratique vous convient il ?</a:t>
            </a:r>
            <a:endParaRPr dirty="0"/>
          </a:p>
          <a:p>
            <a:pPr marL="457200" lvl="0" indent="-342900" algn="l" rtl="0">
              <a:lnSpc>
                <a:spcPct val="100000"/>
              </a:lnSpc>
              <a:spcBef>
                <a:spcPts val="0"/>
              </a:spcBef>
              <a:spcAft>
                <a:spcPts val="0"/>
              </a:spcAft>
              <a:buClr>
                <a:srgbClr val="F1C232"/>
              </a:buClr>
              <a:buSzPts val="1800"/>
              <a:buChar char="●"/>
            </a:pPr>
            <a:r>
              <a:rPr lang="fr-FR" dirty="0"/>
              <a:t>Les notions abordées jusque là sont elles acquises ?</a:t>
            </a:r>
            <a:endParaRPr dirty="0"/>
          </a:p>
          <a:p>
            <a:pPr marL="457200" lvl="0" indent="-342900" algn="l" rtl="0">
              <a:lnSpc>
                <a:spcPct val="100000"/>
              </a:lnSpc>
              <a:spcBef>
                <a:spcPts val="0"/>
              </a:spcBef>
              <a:spcAft>
                <a:spcPts val="0"/>
              </a:spcAft>
              <a:buClr>
                <a:srgbClr val="F1C232"/>
              </a:buClr>
              <a:buSzPts val="1800"/>
              <a:buChar char="●"/>
            </a:pPr>
            <a:r>
              <a:rPr lang="fr-FR" dirty="0"/>
              <a:t>Y a t’il des notions sur lesquelles revenir avant de poursuivre le cours ?</a:t>
            </a:r>
            <a:endParaRPr dirty="0"/>
          </a:p>
          <a:p>
            <a:pPr marL="0" lvl="0" indent="0" algn="l" rtl="0">
              <a:lnSpc>
                <a:spcPct val="100000"/>
              </a:lnSpc>
              <a:spcBef>
                <a:spcPts val="360"/>
              </a:spcBef>
              <a:spcAft>
                <a:spcPts val="0"/>
              </a:spcAft>
              <a:buSzPts val="1800"/>
              <a:buNone/>
            </a:pPr>
            <a:endParaRPr dirty="0"/>
          </a:p>
          <a:p>
            <a:pPr marL="0" lvl="0" indent="0" algn="l" rtl="0">
              <a:lnSpc>
                <a:spcPct val="100000"/>
              </a:lnSpc>
              <a:spcBef>
                <a:spcPts val="360"/>
              </a:spcBef>
              <a:spcAft>
                <a:spcPts val="0"/>
              </a:spcAft>
              <a:buSzPts val="1800"/>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2aed57810c0_0_229"/>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Table des matières</a:t>
            </a:r>
            <a:endParaRPr dirty="0"/>
          </a:p>
        </p:txBody>
      </p:sp>
      <p:sp>
        <p:nvSpPr>
          <p:cNvPr id="162" name="Google Shape;162;g2aed57810c0_0_229"/>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t" anchorCtr="0">
            <a:normAutofit/>
          </a:bodyPr>
          <a:lstStyle/>
          <a:p>
            <a:pPr marL="457200" lvl="0" indent="-342900" algn="l" rtl="0">
              <a:lnSpc>
                <a:spcPct val="100000"/>
              </a:lnSpc>
              <a:spcBef>
                <a:spcPts val="360"/>
              </a:spcBef>
              <a:spcAft>
                <a:spcPts val="0"/>
              </a:spcAft>
              <a:buClr>
                <a:srgbClr val="F1C232"/>
              </a:buClr>
              <a:buSzPts val="1800"/>
              <a:buChar char="●"/>
            </a:pPr>
            <a:r>
              <a:rPr lang="fr-FR" dirty="0"/>
              <a:t>Chapitre 1 : Introduction</a:t>
            </a:r>
          </a:p>
          <a:p>
            <a:pPr marL="457200" lvl="0" indent="-342900" algn="l" rtl="0">
              <a:lnSpc>
                <a:spcPct val="100000"/>
              </a:lnSpc>
              <a:spcBef>
                <a:spcPts val="360"/>
              </a:spcBef>
              <a:spcAft>
                <a:spcPts val="0"/>
              </a:spcAft>
              <a:buClr>
                <a:srgbClr val="F1C232"/>
              </a:buClr>
              <a:buSzPts val="1800"/>
              <a:buChar char="●"/>
            </a:pPr>
            <a:endParaRPr lang="fr-FR" dirty="0"/>
          </a:p>
          <a:p>
            <a:pPr marL="457200" lvl="0" indent="-342900" algn="l" rtl="0">
              <a:lnSpc>
                <a:spcPct val="100000"/>
              </a:lnSpc>
              <a:spcBef>
                <a:spcPts val="0"/>
              </a:spcBef>
              <a:spcAft>
                <a:spcPts val="0"/>
              </a:spcAft>
              <a:buClr>
                <a:srgbClr val="F1C232"/>
              </a:buClr>
              <a:buSzPts val="1800"/>
              <a:buChar char="●"/>
            </a:pPr>
            <a:r>
              <a:rPr lang="fr-FR" dirty="0"/>
              <a:t>Chapitre 2 : Principes généraux</a:t>
            </a:r>
          </a:p>
          <a:p>
            <a:pPr marL="457200" lvl="0" indent="-342900" algn="l" rtl="0">
              <a:lnSpc>
                <a:spcPct val="100000"/>
              </a:lnSpc>
              <a:spcBef>
                <a:spcPts val="0"/>
              </a:spcBef>
              <a:spcAft>
                <a:spcPts val="0"/>
              </a:spcAft>
              <a:buClr>
                <a:srgbClr val="F1C232"/>
              </a:buClr>
              <a:buSzPts val="1800"/>
              <a:buChar char="●"/>
            </a:pPr>
            <a:endParaRPr lang="fr-FR" dirty="0"/>
          </a:p>
          <a:p>
            <a:pPr marL="457200" lvl="0" indent="-342900" algn="l" rtl="0">
              <a:lnSpc>
                <a:spcPct val="100000"/>
              </a:lnSpc>
              <a:spcBef>
                <a:spcPts val="0"/>
              </a:spcBef>
              <a:spcAft>
                <a:spcPts val="0"/>
              </a:spcAft>
              <a:buClr>
                <a:srgbClr val="F1C232"/>
              </a:buClr>
              <a:buSzPts val="1800"/>
              <a:buChar char="●"/>
            </a:pPr>
            <a:r>
              <a:rPr lang="fr-FR" dirty="0"/>
              <a:t>Chapitre 3 : Stratégies de placement</a:t>
            </a:r>
          </a:p>
          <a:p>
            <a:pPr marL="457200" lvl="0" indent="-342900" algn="l" rtl="0">
              <a:lnSpc>
                <a:spcPct val="100000"/>
              </a:lnSpc>
              <a:spcBef>
                <a:spcPts val="0"/>
              </a:spcBef>
              <a:spcAft>
                <a:spcPts val="0"/>
              </a:spcAft>
              <a:buClr>
                <a:srgbClr val="F1C232"/>
              </a:buClr>
              <a:buSzPts val="1800"/>
              <a:buChar char="●"/>
            </a:pPr>
            <a:endParaRPr dirty="0"/>
          </a:p>
          <a:p>
            <a:pPr lvl="0" indent="-342900">
              <a:spcBef>
                <a:spcPts val="0"/>
              </a:spcBef>
              <a:buClr>
                <a:srgbClr val="F1C232"/>
              </a:buClr>
              <a:buChar char="●"/>
            </a:pPr>
            <a:r>
              <a:rPr lang="fr-FR" dirty="0"/>
              <a:t>Chapitre 4 : Qt designer</a:t>
            </a:r>
          </a:p>
          <a:p>
            <a:pPr marL="457200" lvl="0" indent="-342900" algn="l" rtl="0">
              <a:lnSpc>
                <a:spcPct val="100000"/>
              </a:lnSpc>
              <a:spcBef>
                <a:spcPts val="0"/>
              </a:spcBef>
              <a:spcAft>
                <a:spcPts val="0"/>
              </a:spcAft>
              <a:buClr>
                <a:srgbClr val="F1C232"/>
              </a:buClr>
              <a:buSzPts val="1800"/>
              <a:buChar char="●"/>
            </a:pPr>
            <a:endParaRPr dirty="0"/>
          </a:p>
          <a:p>
            <a:pPr marL="457200" lvl="0" indent="-342900" algn="l" rtl="0">
              <a:lnSpc>
                <a:spcPct val="100000"/>
              </a:lnSpc>
              <a:spcBef>
                <a:spcPts val="0"/>
              </a:spcBef>
              <a:spcAft>
                <a:spcPts val="0"/>
              </a:spcAft>
              <a:buClr>
                <a:srgbClr val="F1C232"/>
              </a:buClr>
              <a:buSzPts val="1800"/>
              <a:buChar char="●"/>
            </a:pPr>
            <a:r>
              <a:rPr lang="fr-FR" dirty="0"/>
              <a:t>Chapitre 5 : Architecture </a:t>
            </a:r>
            <a:r>
              <a:rPr lang="fr-FR" dirty="0" err="1"/>
              <a:t>mvc</a:t>
            </a:r>
            <a:endParaRPr lang="fr-FR" dirty="0"/>
          </a:p>
          <a:p>
            <a:pPr marL="457200" lvl="0" indent="-342900" algn="l" rtl="0">
              <a:lnSpc>
                <a:spcPct val="100000"/>
              </a:lnSpc>
              <a:spcBef>
                <a:spcPts val="0"/>
              </a:spcBef>
              <a:spcAft>
                <a:spcPts val="0"/>
              </a:spcAft>
              <a:buClr>
                <a:srgbClr val="F1C232"/>
              </a:buClr>
              <a:buSzPts val="1800"/>
              <a:buChar char="●"/>
            </a:pPr>
            <a:endParaRPr dirty="0"/>
          </a:p>
          <a:p>
            <a:pPr indent="-342900">
              <a:spcBef>
                <a:spcPts val="0"/>
              </a:spcBef>
              <a:buClr>
                <a:srgbClr val="F1C232"/>
              </a:buClr>
              <a:buFont typeface="Lato"/>
              <a:buChar char="●"/>
            </a:pPr>
            <a:r>
              <a:rPr lang="fr-FR" dirty="0"/>
              <a:t>Chapitre 6 : Aspects avancés</a:t>
            </a:r>
          </a:p>
          <a:p>
            <a:pPr marL="457200" lvl="0" indent="-342900" algn="l" rtl="0">
              <a:lnSpc>
                <a:spcPct val="100000"/>
              </a:lnSpc>
              <a:spcBef>
                <a:spcPts val="0"/>
              </a:spcBef>
              <a:spcAft>
                <a:spcPts val="0"/>
              </a:spcAft>
              <a:buClr>
                <a:srgbClr val="F1C232"/>
              </a:buClr>
              <a:buSzPts val="1800"/>
              <a:buChar char="●"/>
            </a:pPr>
            <a:endParaRPr lang="fr-FR" dirty="0"/>
          </a:p>
          <a:p>
            <a:pPr marL="457200" lvl="0" indent="-342900" algn="l" rtl="0">
              <a:lnSpc>
                <a:spcPct val="100000"/>
              </a:lnSpc>
              <a:spcBef>
                <a:spcPts val="0"/>
              </a:spcBef>
              <a:spcAft>
                <a:spcPts val="0"/>
              </a:spcAft>
              <a:buClr>
                <a:srgbClr val="F1C232"/>
              </a:buClr>
              <a:buSzPts val="1800"/>
              <a:buChar char="●"/>
            </a:pPr>
            <a:r>
              <a:rPr lang="fr-FR" dirty="0"/>
              <a:t>TP de validation des acquis</a:t>
            </a:r>
            <a:endParaRPr dirty="0"/>
          </a:p>
          <a:p>
            <a:pPr marL="0" lvl="0" indent="0" algn="l" rtl="0">
              <a:lnSpc>
                <a:spcPct val="100000"/>
              </a:lnSpc>
              <a:spcBef>
                <a:spcPts val="360"/>
              </a:spcBef>
              <a:spcAft>
                <a:spcPts val="0"/>
              </a:spcAft>
              <a:buSzPts val="1800"/>
              <a:buNone/>
            </a:pPr>
            <a:endParaRPr sz="1400" i="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2aed57810c0_0_8"/>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Valider le démarrage de la formation</a:t>
            </a:r>
            <a:endParaRPr/>
          </a:p>
        </p:txBody>
      </p:sp>
      <p:sp>
        <p:nvSpPr>
          <p:cNvPr id="169" name="Google Shape;169;g2aed57810c0_0_8"/>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457200" lvl="0" indent="-349250" algn="l" rtl="0">
              <a:lnSpc>
                <a:spcPct val="100000"/>
              </a:lnSpc>
              <a:spcBef>
                <a:spcPts val="360"/>
              </a:spcBef>
              <a:spcAft>
                <a:spcPts val="0"/>
              </a:spcAft>
              <a:buClr>
                <a:srgbClr val="F1C232"/>
              </a:buClr>
              <a:buSzPts val="1900"/>
              <a:buChar char="●"/>
            </a:pPr>
            <a:r>
              <a:rPr lang="fr-FR" sz="1900"/>
              <a:t>Confirmer le démarrage de la formation </a:t>
            </a:r>
            <a:endParaRPr sz="1900"/>
          </a:p>
          <a:p>
            <a:pPr marL="457200" lvl="0" indent="-349250" algn="l" rtl="0">
              <a:lnSpc>
                <a:spcPct val="100000"/>
              </a:lnSpc>
              <a:spcBef>
                <a:spcPts val="0"/>
              </a:spcBef>
              <a:spcAft>
                <a:spcPts val="0"/>
              </a:spcAft>
              <a:buClr>
                <a:srgbClr val="F1C232"/>
              </a:buClr>
              <a:buSzPts val="1900"/>
              <a:buChar char="●"/>
            </a:pPr>
            <a:r>
              <a:rPr lang="fr-FR" sz="1900"/>
              <a:t>Mail à envoyer le premier jour de la formation au plus tard à 10h30.</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2aed57810c0_0_153"/>
          <p:cNvSpPr txBox="1">
            <a:spLocks noGrp="1"/>
          </p:cNvSpPr>
          <p:nvPr>
            <p:ph type="title"/>
          </p:nvPr>
        </p:nvSpPr>
        <p:spPr>
          <a:xfrm>
            <a:off x="1371530" y="2726654"/>
            <a:ext cx="6382800" cy="541800"/>
          </a:xfrm>
          <a:prstGeom prst="rect">
            <a:avLst/>
          </a:prstGeom>
          <a:noFill/>
          <a:ln>
            <a:noFill/>
          </a:ln>
        </p:spPr>
        <p:txBody>
          <a:bodyPr spcFirstLastPara="1" wrap="square" lIns="91425" tIns="45700" rIns="91425" bIns="45700" anchor="t" anchorCtr="0">
            <a:normAutofit/>
          </a:bodyPr>
          <a:lstStyle/>
          <a:p>
            <a:pPr marL="0" lvl="0" indent="0" algn="r" rtl="0">
              <a:lnSpc>
                <a:spcPct val="100000"/>
              </a:lnSpc>
              <a:spcBef>
                <a:spcPts val="0"/>
              </a:spcBef>
              <a:spcAft>
                <a:spcPts val="0"/>
              </a:spcAft>
              <a:buSzPts val="2800"/>
              <a:buNone/>
            </a:pPr>
            <a:r>
              <a:rPr lang="fr-FR" dirty="0"/>
              <a:t>Chapitre 1 : Introduction</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2aed57810c0_0_44"/>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Chapitre 1 : Introduction</a:t>
            </a:r>
            <a:endParaRPr dirty="0"/>
          </a:p>
        </p:txBody>
      </p:sp>
      <p:sp>
        <p:nvSpPr>
          <p:cNvPr id="182" name="Google Shape;182;g2aed57810c0_0_44"/>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SzPts val="1800"/>
              <a:buNone/>
            </a:pPr>
            <a:r>
              <a:rPr lang="fr-FR" dirty="0"/>
              <a:t>Objectifs de ce chapitre</a:t>
            </a:r>
          </a:p>
          <a:p>
            <a:pPr marL="0" lvl="0" indent="0" algn="l" rtl="0">
              <a:lnSpc>
                <a:spcPct val="100000"/>
              </a:lnSpc>
              <a:spcBef>
                <a:spcPts val="360"/>
              </a:spcBef>
              <a:spcAft>
                <a:spcPts val="0"/>
              </a:spcAft>
              <a:buSzPts val="1800"/>
              <a:buNone/>
            </a:pPr>
            <a:endParaRPr lang="fr-FR" dirty="0"/>
          </a:p>
          <a:p>
            <a:r>
              <a:rPr lang="fr-FR" dirty="0"/>
              <a:t>- Comprendre l'évolution historique des interfaces graphiques</a:t>
            </a:r>
          </a:p>
          <a:p>
            <a:r>
              <a:rPr lang="fr-FR" dirty="0"/>
              <a:t>- Situer Qt dans le contexte historique des </a:t>
            </a:r>
            <a:r>
              <a:rPr lang="fr-FR" dirty="0" err="1"/>
              <a:t>frameworks</a:t>
            </a:r>
            <a:r>
              <a:rPr lang="fr-FR" dirty="0"/>
              <a:t> GUI</a:t>
            </a:r>
          </a:p>
          <a:p>
            <a:r>
              <a:rPr lang="fr-FR" dirty="0"/>
              <a:t>- Comprendre ce qu'est Qt et le rôle du binding PyQt6</a:t>
            </a:r>
          </a:p>
          <a:p>
            <a:r>
              <a:rPr lang="fr-FR" dirty="0"/>
              <a:t>- Distinguer PyQt6 de ses alternatives (PyQt5, PySide6)</a:t>
            </a:r>
          </a:p>
          <a:p>
            <a:r>
              <a:rPr lang="fr-FR" dirty="0"/>
              <a:t>- Installer et configurer un environnement de développement PyQt6</a:t>
            </a:r>
          </a:p>
          <a:p>
            <a:r>
              <a:rPr lang="fr-FR" dirty="0"/>
              <a:t>- Utiliser </a:t>
            </a:r>
            <a:r>
              <a:rPr lang="fr-FR" dirty="0" err="1"/>
              <a:t>VSCode</a:t>
            </a:r>
            <a:r>
              <a:rPr lang="fr-FR" dirty="0"/>
              <a:t> pour développer des applications Qt</a:t>
            </a:r>
          </a:p>
          <a:p>
            <a:r>
              <a:rPr lang="fr-FR" dirty="0"/>
              <a:t>- Naviguer efficacement dans la documentation Qt/PyQt6</a:t>
            </a:r>
          </a:p>
          <a:p>
            <a:r>
              <a:rPr lang="fr-FR" dirty="0"/>
              <a:t>- Créer votre première application Qt fonctionnelle</a:t>
            </a:r>
          </a:p>
          <a:p>
            <a:pPr marL="0" lvl="0" indent="0" algn="l" rtl="0">
              <a:lnSpc>
                <a:spcPct val="100000"/>
              </a:lnSpc>
              <a:spcBef>
                <a:spcPts val="360"/>
              </a:spcBef>
              <a:spcAft>
                <a:spcPts val="0"/>
              </a:spcAft>
              <a:buSzPts val="1800"/>
              <a:buNone/>
            </a:pPr>
            <a:endParaRPr dirty="0"/>
          </a:p>
          <a:p>
            <a:pPr marL="0" lvl="0" indent="0" algn="l" rtl="0">
              <a:lnSpc>
                <a:spcPct val="100000"/>
              </a:lnSpc>
              <a:spcBef>
                <a:spcPts val="360"/>
              </a:spcBef>
              <a:spcAft>
                <a:spcPts val="0"/>
              </a:spcAft>
              <a:buSzPts val="1800"/>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g2aed57810c0_0_0"/>
          <p:cNvSpPr txBox="1">
            <a:spLocks noGrp="1"/>
          </p:cNvSpPr>
          <p:nvPr>
            <p:ph type="title"/>
          </p:nvPr>
        </p:nvSpPr>
        <p:spPr>
          <a:xfrm>
            <a:off x="261800" y="1078975"/>
            <a:ext cx="6247800" cy="4794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SzPct val="100000"/>
              <a:buNone/>
            </a:pPr>
            <a:r>
              <a:rPr lang="fr-FR"/>
              <a:t>Bienvenue sur cette formation Boomerang Consulting</a:t>
            </a:r>
            <a:endParaRPr/>
          </a:p>
        </p:txBody>
      </p:sp>
      <p:sp>
        <p:nvSpPr>
          <p:cNvPr id="63" name="Google Shape;63;g2aed57810c0_0_0"/>
          <p:cNvSpPr txBox="1">
            <a:spLocks noGrp="1"/>
          </p:cNvSpPr>
          <p:nvPr>
            <p:ph type="body" idx="1"/>
          </p:nvPr>
        </p:nvSpPr>
        <p:spPr>
          <a:xfrm>
            <a:off x="304400" y="1688400"/>
            <a:ext cx="8535300" cy="3542700"/>
          </a:xfrm>
          <a:prstGeom prst="rect">
            <a:avLst/>
          </a:prstGeom>
          <a:noFill/>
          <a:ln>
            <a:noFill/>
          </a:ln>
        </p:spPr>
        <p:txBody>
          <a:bodyPr spcFirstLastPara="1" wrap="square" lIns="91425" tIns="45700" rIns="91425" bIns="45700" anchor="ctr" anchorCtr="0">
            <a:normAutofit/>
          </a:bodyPr>
          <a:lstStyle/>
          <a:p>
            <a:pPr marL="457200" lvl="0" indent="-342900" algn="l" rtl="0">
              <a:lnSpc>
                <a:spcPct val="100000"/>
              </a:lnSpc>
              <a:spcBef>
                <a:spcPts val="360"/>
              </a:spcBef>
              <a:spcAft>
                <a:spcPts val="0"/>
              </a:spcAft>
              <a:buClr>
                <a:srgbClr val="F1C232"/>
              </a:buClr>
              <a:buSzPts val="1800"/>
              <a:buChar char="●"/>
            </a:pPr>
            <a:r>
              <a:rPr lang="fr-FR" dirty="0"/>
              <a:t>Formateur : Timothée Demares</a:t>
            </a:r>
          </a:p>
          <a:p>
            <a:pPr marL="457200" lvl="0" indent="-342900" algn="l" rtl="0">
              <a:lnSpc>
                <a:spcPct val="100000"/>
              </a:lnSpc>
              <a:spcBef>
                <a:spcPts val="360"/>
              </a:spcBef>
              <a:spcAft>
                <a:spcPts val="0"/>
              </a:spcAft>
              <a:buClr>
                <a:srgbClr val="F1C232"/>
              </a:buClr>
              <a:buSzPts val="1800"/>
              <a:buChar char="●"/>
            </a:pPr>
            <a:r>
              <a:rPr lang="fr-FR" dirty="0"/>
              <a:t>Développeur et formateur python depuis 3 ans</a:t>
            </a:r>
            <a:endParaRPr dirty="0"/>
          </a:p>
          <a:p>
            <a:pPr marL="457200" lvl="0" indent="-342900" algn="l" rtl="0">
              <a:lnSpc>
                <a:spcPct val="100000"/>
              </a:lnSpc>
              <a:spcBef>
                <a:spcPts val="360"/>
              </a:spcBef>
              <a:spcAft>
                <a:spcPts val="0"/>
              </a:spcAft>
              <a:buClr>
                <a:srgbClr val="F1C232"/>
              </a:buClr>
              <a:buSzPts val="1800"/>
              <a:buChar char="●"/>
            </a:pPr>
            <a:r>
              <a:rPr lang="fr-FR" dirty="0"/>
              <a:t>Téléphone : 0762457593</a:t>
            </a:r>
          </a:p>
          <a:p>
            <a:pPr marL="457200" lvl="0" indent="-342900" algn="l" rtl="0">
              <a:lnSpc>
                <a:spcPct val="100000"/>
              </a:lnSpc>
              <a:spcBef>
                <a:spcPts val="360"/>
              </a:spcBef>
              <a:spcAft>
                <a:spcPts val="0"/>
              </a:spcAft>
              <a:buClr>
                <a:srgbClr val="F1C232"/>
              </a:buClr>
              <a:buSzPts val="1800"/>
              <a:buChar char="●"/>
            </a:pPr>
            <a:r>
              <a:rPr lang="fr-FR" dirty="0"/>
              <a:t>Email : timothee.demares@gmail.com</a:t>
            </a:r>
            <a:endParaRPr dirty="0"/>
          </a:p>
          <a:p>
            <a:pPr marL="457200" lvl="0" indent="-342900" algn="l" rtl="0">
              <a:lnSpc>
                <a:spcPct val="100000"/>
              </a:lnSpc>
              <a:spcBef>
                <a:spcPts val="360"/>
              </a:spcBef>
              <a:spcAft>
                <a:spcPts val="0"/>
              </a:spcAft>
              <a:buClr>
                <a:srgbClr val="F1C232"/>
              </a:buClr>
              <a:buSzPts val="1800"/>
              <a:buChar char="●"/>
            </a:pPr>
            <a:r>
              <a:rPr lang="fr-FR" dirty="0"/>
              <a:t>Certification 2Ai Concept Expert Trainer</a:t>
            </a:r>
            <a:endParaRPr sz="1500" i="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2bcaf421a25_0_0"/>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1.1 Contexte historique</a:t>
            </a:r>
            <a:endParaRPr dirty="0"/>
          </a:p>
        </p:txBody>
      </p:sp>
      <p:pic>
        <p:nvPicPr>
          <p:cNvPr id="3" name="Image 2">
            <a:extLst>
              <a:ext uri="{FF2B5EF4-FFF2-40B4-BE49-F238E27FC236}">
                <a16:creationId xmlns:a16="http://schemas.microsoft.com/office/drawing/2014/main" id="{90D05F34-94E5-A866-3390-02CE21202EA4}"/>
              </a:ext>
            </a:extLst>
          </p:cNvPr>
          <p:cNvPicPr>
            <a:picLocks noChangeAspect="1"/>
          </p:cNvPicPr>
          <p:nvPr/>
        </p:nvPicPr>
        <p:blipFill>
          <a:blip r:embed="rId3"/>
          <a:stretch>
            <a:fillRect/>
          </a:stretch>
        </p:blipFill>
        <p:spPr>
          <a:xfrm>
            <a:off x="532851" y="1438776"/>
            <a:ext cx="4744112" cy="3153215"/>
          </a:xfrm>
          <a:prstGeom prst="rect">
            <a:avLst/>
          </a:prstGeom>
        </p:spPr>
      </p:pic>
      <p:sp>
        <p:nvSpPr>
          <p:cNvPr id="4" name="ZoneTexte 3">
            <a:extLst>
              <a:ext uri="{FF2B5EF4-FFF2-40B4-BE49-F238E27FC236}">
                <a16:creationId xmlns:a16="http://schemas.microsoft.com/office/drawing/2014/main" id="{BE53F3BF-1A30-C9CB-9AFE-F1305868B613}"/>
              </a:ext>
            </a:extLst>
          </p:cNvPr>
          <p:cNvSpPr txBox="1"/>
          <p:nvPr/>
        </p:nvSpPr>
        <p:spPr>
          <a:xfrm>
            <a:off x="5553768" y="2096618"/>
            <a:ext cx="3203688" cy="1631216"/>
          </a:xfrm>
          <a:prstGeom prst="rect">
            <a:avLst/>
          </a:prstGeom>
          <a:noFill/>
        </p:spPr>
        <p:txBody>
          <a:bodyPr wrap="square" rtlCol="0">
            <a:spAutoFit/>
          </a:bodyPr>
          <a:lstStyle/>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Paradigme WIMP</a:t>
            </a:r>
          </a:p>
          <a:p>
            <a:pPr marL="285750" indent="-285750">
              <a:buFontTx/>
              <a:buChar char="-"/>
            </a:pPr>
            <a:endParaRPr lang="fr-FR" sz="2000" dirty="0">
              <a:latin typeface="Lato" panose="020F0502020204030203" pitchFamily="34" charset="0"/>
              <a:ea typeface="Lato" panose="020F0502020204030203" pitchFamily="34" charset="0"/>
              <a:cs typeface="Lato" panose="020F0502020204030203" pitchFamily="34" charset="0"/>
            </a:endParaRP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Histoire de Qt</a:t>
            </a:r>
          </a:p>
          <a:p>
            <a:pPr marL="285750" indent="-285750">
              <a:buFontTx/>
              <a:buChar char="-"/>
            </a:pPr>
            <a:endParaRPr lang="fr-FR" sz="2000" dirty="0">
              <a:latin typeface="Lato" panose="020F0502020204030203" pitchFamily="34" charset="0"/>
              <a:ea typeface="Lato" panose="020F0502020204030203" pitchFamily="34" charset="0"/>
              <a:cs typeface="Lato" panose="020F0502020204030203" pitchFamily="34" charset="0"/>
            </a:endParaRP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Applications célèbres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g2aed57810c0_0_98"/>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1.2 Binding</a:t>
            </a:r>
            <a:endParaRPr dirty="0"/>
          </a:p>
        </p:txBody>
      </p:sp>
      <p:pic>
        <p:nvPicPr>
          <p:cNvPr id="5" name="Image 4">
            <a:extLst>
              <a:ext uri="{FF2B5EF4-FFF2-40B4-BE49-F238E27FC236}">
                <a16:creationId xmlns:a16="http://schemas.microsoft.com/office/drawing/2014/main" id="{E1489269-BD0F-692D-3612-5053E6D16735}"/>
              </a:ext>
            </a:extLst>
          </p:cNvPr>
          <p:cNvPicPr>
            <a:picLocks noChangeAspect="1"/>
          </p:cNvPicPr>
          <p:nvPr/>
        </p:nvPicPr>
        <p:blipFill>
          <a:blip r:embed="rId3"/>
          <a:stretch>
            <a:fillRect/>
          </a:stretch>
        </p:blipFill>
        <p:spPr>
          <a:xfrm>
            <a:off x="2386732" y="903710"/>
            <a:ext cx="4370536" cy="437053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3830C844-A7CD-89B0-A704-E4350148BEE1}"/>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2B48DE65-0D48-AC46-AEB0-FD9C45521FD6}"/>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1.3 Fonctionnement de base</a:t>
            </a:r>
            <a:endParaRPr dirty="0"/>
          </a:p>
        </p:txBody>
      </p:sp>
      <p:pic>
        <p:nvPicPr>
          <p:cNvPr id="3" name="Image 2">
            <a:extLst>
              <a:ext uri="{FF2B5EF4-FFF2-40B4-BE49-F238E27FC236}">
                <a16:creationId xmlns:a16="http://schemas.microsoft.com/office/drawing/2014/main" id="{9BF231B2-F5D8-5A60-CAE5-DA2B0A5842B0}"/>
              </a:ext>
            </a:extLst>
          </p:cNvPr>
          <p:cNvPicPr>
            <a:picLocks noChangeAspect="1"/>
          </p:cNvPicPr>
          <p:nvPr/>
        </p:nvPicPr>
        <p:blipFill>
          <a:blip r:embed="rId3"/>
          <a:stretch>
            <a:fillRect/>
          </a:stretch>
        </p:blipFill>
        <p:spPr>
          <a:xfrm>
            <a:off x="2176128" y="1080839"/>
            <a:ext cx="4791744" cy="3553321"/>
          </a:xfrm>
          <a:prstGeom prst="rect">
            <a:avLst/>
          </a:prstGeom>
        </p:spPr>
      </p:pic>
    </p:spTree>
    <p:extLst>
      <p:ext uri="{BB962C8B-B14F-4D97-AF65-F5344CB8AC3E}">
        <p14:creationId xmlns:p14="http://schemas.microsoft.com/office/powerpoint/2010/main" val="34809952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99123213-E153-DCAB-2D99-7CC02B6B47B6}"/>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AB1FB645-71BC-71CD-0728-4B8EF0619170}"/>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1.4 Modules principaux de PyQt6</a:t>
            </a:r>
            <a:endParaRPr dirty="0"/>
          </a:p>
        </p:txBody>
      </p:sp>
      <p:sp>
        <p:nvSpPr>
          <p:cNvPr id="6" name="ZoneTexte 5">
            <a:extLst>
              <a:ext uri="{FF2B5EF4-FFF2-40B4-BE49-F238E27FC236}">
                <a16:creationId xmlns:a16="http://schemas.microsoft.com/office/drawing/2014/main" id="{0C1493F3-502B-75E0-5C38-54281D25F298}"/>
              </a:ext>
            </a:extLst>
          </p:cNvPr>
          <p:cNvSpPr txBox="1"/>
          <p:nvPr/>
        </p:nvSpPr>
        <p:spPr>
          <a:xfrm>
            <a:off x="132665" y="1244417"/>
            <a:ext cx="2462510" cy="2246769"/>
          </a:xfrm>
          <a:prstGeom prst="rect">
            <a:avLst/>
          </a:prstGeom>
          <a:noFill/>
        </p:spPr>
        <p:txBody>
          <a:bodyPr wrap="square" rtlCol="0">
            <a:spAutoFit/>
          </a:bodyPr>
          <a:lstStyle/>
          <a:p>
            <a:r>
              <a:rPr lang="fr-FR" sz="2000" b="1" dirty="0" err="1">
                <a:latin typeface="Lato" panose="020F0502020204030203" pitchFamily="34" charset="0"/>
                <a:ea typeface="Lato" panose="020F0502020204030203" pitchFamily="34" charset="0"/>
                <a:cs typeface="Lato" panose="020F0502020204030203" pitchFamily="34" charset="0"/>
              </a:rPr>
              <a:t>QtCore</a:t>
            </a:r>
            <a:endParaRPr lang="fr-FR" sz="2000" b="1" dirty="0">
              <a:latin typeface="Lato" panose="020F0502020204030203" pitchFamily="34" charset="0"/>
              <a:ea typeface="Lato" panose="020F0502020204030203" pitchFamily="34" charset="0"/>
              <a:cs typeface="Lato" panose="020F0502020204030203" pitchFamily="34" charset="0"/>
            </a:endParaRPr>
          </a:p>
          <a:p>
            <a:endParaRPr lang="fr-FR" sz="2000" b="1" dirty="0">
              <a:latin typeface="Lato" panose="020F0502020204030203" pitchFamily="34" charset="0"/>
              <a:ea typeface="Lato" panose="020F0502020204030203" pitchFamily="34" charset="0"/>
              <a:cs typeface="Lato" panose="020F0502020204030203" pitchFamily="34" charset="0"/>
            </a:endParaRP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Event </a:t>
            </a:r>
            <a:r>
              <a:rPr lang="fr-FR" sz="2000" dirty="0" err="1">
                <a:latin typeface="Lato" panose="020F0502020204030203" pitchFamily="34" charset="0"/>
                <a:ea typeface="Lato" panose="020F0502020204030203" pitchFamily="34" charset="0"/>
                <a:cs typeface="Lato" panose="020F0502020204030203" pitchFamily="34" charset="0"/>
              </a:rPr>
              <a:t>loops</a:t>
            </a:r>
            <a:endParaRPr lang="fr-FR" sz="2000" dirty="0">
              <a:latin typeface="Lato" panose="020F0502020204030203" pitchFamily="34" charset="0"/>
              <a:ea typeface="Lato" panose="020F0502020204030203" pitchFamily="34" charset="0"/>
              <a:cs typeface="Lato" panose="020F0502020204030203" pitchFamily="34" charset="0"/>
            </a:endParaRPr>
          </a:p>
          <a:p>
            <a:pPr marL="342900" indent="-342900">
              <a:buFontTx/>
              <a:buChar char="-"/>
            </a:pPr>
            <a:endParaRPr lang="fr-FR" sz="2000" dirty="0">
              <a:latin typeface="Lato" panose="020F0502020204030203" pitchFamily="34" charset="0"/>
              <a:ea typeface="Lato" panose="020F0502020204030203" pitchFamily="34" charset="0"/>
              <a:cs typeface="Lato" panose="020F0502020204030203" pitchFamily="34" charset="0"/>
            </a:endParaRP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Fichiers threads</a:t>
            </a:r>
          </a:p>
          <a:p>
            <a:pPr marL="342900" indent="-342900">
              <a:buFontTx/>
              <a:buChar char="-"/>
            </a:pPr>
            <a:endParaRPr lang="fr-FR" sz="2000" dirty="0">
              <a:latin typeface="Lato" panose="020F0502020204030203" pitchFamily="34" charset="0"/>
              <a:ea typeface="Lato" panose="020F0502020204030203" pitchFamily="34" charset="0"/>
              <a:cs typeface="Lato" panose="020F0502020204030203" pitchFamily="34" charset="0"/>
            </a:endParaRP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Signaux / slots</a:t>
            </a:r>
          </a:p>
        </p:txBody>
      </p:sp>
      <p:sp>
        <p:nvSpPr>
          <p:cNvPr id="8" name="ZoneTexte 7">
            <a:extLst>
              <a:ext uri="{FF2B5EF4-FFF2-40B4-BE49-F238E27FC236}">
                <a16:creationId xmlns:a16="http://schemas.microsoft.com/office/drawing/2014/main" id="{1D159267-5FEB-37A9-B1ED-8D4B3EAEEE48}"/>
              </a:ext>
            </a:extLst>
          </p:cNvPr>
          <p:cNvSpPr txBox="1"/>
          <p:nvPr/>
        </p:nvSpPr>
        <p:spPr>
          <a:xfrm>
            <a:off x="2751972" y="1244416"/>
            <a:ext cx="2462510" cy="2246769"/>
          </a:xfrm>
          <a:prstGeom prst="rect">
            <a:avLst/>
          </a:prstGeom>
          <a:noFill/>
        </p:spPr>
        <p:txBody>
          <a:bodyPr wrap="square" rtlCol="0">
            <a:spAutoFit/>
          </a:bodyPr>
          <a:lstStyle/>
          <a:p>
            <a:r>
              <a:rPr lang="fr-FR" sz="2000" b="1" dirty="0" err="1">
                <a:latin typeface="Lato" panose="020F0502020204030203" pitchFamily="34" charset="0"/>
                <a:ea typeface="Lato" panose="020F0502020204030203" pitchFamily="34" charset="0"/>
                <a:cs typeface="Lato" panose="020F0502020204030203" pitchFamily="34" charset="0"/>
              </a:rPr>
              <a:t>QtGui</a:t>
            </a:r>
            <a:endParaRPr lang="fr-FR" sz="2000" b="1" dirty="0">
              <a:latin typeface="Lato" panose="020F0502020204030203" pitchFamily="34" charset="0"/>
              <a:ea typeface="Lato" panose="020F0502020204030203" pitchFamily="34" charset="0"/>
              <a:cs typeface="Lato" panose="020F0502020204030203" pitchFamily="34" charset="0"/>
            </a:endParaRPr>
          </a:p>
          <a:p>
            <a:endParaRPr lang="fr-FR" sz="2000" b="1" dirty="0">
              <a:latin typeface="Lato" panose="020F0502020204030203" pitchFamily="34" charset="0"/>
              <a:ea typeface="Lato" panose="020F0502020204030203" pitchFamily="34" charset="0"/>
              <a:cs typeface="Lato" panose="020F0502020204030203" pitchFamily="34" charset="0"/>
            </a:endParaRP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Images, polices</a:t>
            </a:r>
          </a:p>
          <a:p>
            <a:pPr marL="342900" indent="-342900">
              <a:buFontTx/>
              <a:buChar char="-"/>
            </a:pPr>
            <a:endParaRPr lang="fr-FR" sz="2000" dirty="0">
              <a:latin typeface="Lato" panose="020F0502020204030203" pitchFamily="34" charset="0"/>
              <a:ea typeface="Lato" panose="020F0502020204030203" pitchFamily="34" charset="0"/>
              <a:cs typeface="Lato" panose="020F0502020204030203" pitchFamily="34" charset="0"/>
            </a:endParaRP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Dessin</a:t>
            </a:r>
          </a:p>
          <a:p>
            <a:pPr marL="342900" indent="-342900">
              <a:buFontTx/>
              <a:buChar char="-"/>
            </a:pPr>
            <a:endParaRPr lang="fr-FR" sz="2000" dirty="0">
              <a:latin typeface="Lato" panose="020F0502020204030203" pitchFamily="34" charset="0"/>
              <a:ea typeface="Lato" panose="020F0502020204030203" pitchFamily="34" charset="0"/>
              <a:cs typeface="Lato" panose="020F0502020204030203" pitchFamily="34" charset="0"/>
            </a:endParaRP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Couleurs, styles</a:t>
            </a:r>
          </a:p>
        </p:txBody>
      </p:sp>
      <p:sp>
        <p:nvSpPr>
          <p:cNvPr id="9" name="ZoneTexte 8">
            <a:extLst>
              <a:ext uri="{FF2B5EF4-FFF2-40B4-BE49-F238E27FC236}">
                <a16:creationId xmlns:a16="http://schemas.microsoft.com/office/drawing/2014/main" id="{A2D78668-FF41-EF2E-E020-C70731B14A47}"/>
              </a:ext>
            </a:extLst>
          </p:cNvPr>
          <p:cNvSpPr txBox="1"/>
          <p:nvPr/>
        </p:nvSpPr>
        <p:spPr>
          <a:xfrm>
            <a:off x="5371279" y="1166573"/>
            <a:ext cx="3292260" cy="1938992"/>
          </a:xfrm>
          <a:prstGeom prst="rect">
            <a:avLst/>
          </a:prstGeom>
          <a:noFill/>
        </p:spPr>
        <p:txBody>
          <a:bodyPr wrap="square" rtlCol="0">
            <a:spAutoFit/>
          </a:bodyPr>
          <a:lstStyle/>
          <a:p>
            <a:r>
              <a:rPr lang="fr-FR" sz="2000" b="1" dirty="0" err="1">
                <a:solidFill>
                  <a:schemeClr val="bg2"/>
                </a:solidFill>
                <a:latin typeface="Lato" panose="020F0502020204030203" pitchFamily="34" charset="0"/>
                <a:ea typeface="Lato" panose="020F0502020204030203" pitchFamily="34" charset="0"/>
                <a:cs typeface="Lato" panose="020F0502020204030203" pitchFamily="34" charset="0"/>
              </a:rPr>
              <a:t>QtWidgets</a:t>
            </a:r>
            <a:endParaRPr lang="fr-FR" sz="2000" b="1" dirty="0">
              <a:solidFill>
                <a:schemeClr val="bg2"/>
              </a:solidFill>
              <a:latin typeface="Lato" panose="020F0502020204030203" pitchFamily="34" charset="0"/>
              <a:ea typeface="Lato" panose="020F0502020204030203" pitchFamily="34" charset="0"/>
              <a:cs typeface="Lato" panose="020F0502020204030203" pitchFamily="34" charset="0"/>
            </a:endParaRPr>
          </a:p>
          <a:p>
            <a:endParaRPr lang="fr-FR" sz="2000" b="1" dirty="0">
              <a:latin typeface="Lato" panose="020F0502020204030203" pitchFamily="34" charset="0"/>
              <a:ea typeface="Lato" panose="020F0502020204030203" pitchFamily="34" charset="0"/>
              <a:cs typeface="Lato" panose="020F0502020204030203" pitchFamily="34" charset="0"/>
            </a:endParaRPr>
          </a:p>
          <a:p>
            <a:pPr marL="342900" indent="-342900">
              <a:buFontTx/>
              <a:buChar char="-"/>
            </a:pPr>
            <a:r>
              <a:rPr lang="fr-FR" sz="2000" dirty="0">
                <a:solidFill>
                  <a:schemeClr val="bg2"/>
                </a:solidFill>
                <a:latin typeface="Lato" panose="020F0502020204030203" pitchFamily="34" charset="0"/>
                <a:ea typeface="Lato" panose="020F0502020204030203" pitchFamily="34" charset="0"/>
                <a:cs typeface="Lato" panose="020F0502020204030203" pitchFamily="34" charset="0"/>
              </a:rPr>
              <a:t>Fenêtres, boutons, zones de texte</a:t>
            </a:r>
          </a:p>
          <a:p>
            <a:pPr marL="342900" indent="-342900">
              <a:buFontTx/>
              <a:buChar char="-"/>
            </a:pPr>
            <a:endParaRPr lang="fr-FR" sz="2000" dirty="0">
              <a:solidFill>
                <a:schemeClr val="bg2"/>
              </a:solidFill>
              <a:latin typeface="Lato" panose="020F0502020204030203" pitchFamily="34" charset="0"/>
              <a:ea typeface="Lato" panose="020F0502020204030203" pitchFamily="34" charset="0"/>
              <a:cs typeface="Lato" panose="020F0502020204030203" pitchFamily="34" charset="0"/>
            </a:endParaRPr>
          </a:p>
          <a:p>
            <a:pPr marL="342900" indent="-342900">
              <a:buFontTx/>
              <a:buChar char="-"/>
            </a:pPr>
            <a:r>
              <a:rPr lang="fr-FR" sz="2000" dirty="0" err="1">
                <a:solidFill>
                  <a:schemeClr val="bg2"/>
                </a:solidFill>
                <a:latin typeface="Lato" panose="020F0502020204030203" pitchFamily="34" charset="0"/>
                <a:ea typeface="Lato" panose="020F0502020204030203" pitchFamily="34" charset="0"/>
                <a:cs typeface="Lato" panose="020F0502020204030203" pitchFamily="34" charset="0"/>
              </a:rPr>
              <a:t>Layout</a:t>
            </a:r>
            <a:r>
              <a:rPr lang="fr-FR" sz="2000" dirty="0">
                <a:solidFill>
                  <a:schemeClr val="bg2"/>
                </a:solidFill>
                <a:latin typeface="Lato" panose="020F0502020204030203" pitchFamily="34" charset="0"/>
                <a:ea typeface="Lato" panose="020F0502020204030203" pitchFamily="34" charset="0"/>
                <a:cs typeface="Lato" panose="020F0502020204030203" pitchFamily="34" charset="0"/>
              </a:rPr>
              <a:t>, placements</a:t>
            </a:r>
          </a:p>
        </p:txBody>
      </p:sp>
    </p:spTree>
    <p:extLst>
      <p:ext uri="{BB962C8B-B14F-4D97-AF65-F5344CB8AC3E}">
        <p14:creationId xmlns:p14="http://schemas.microsoft.com/office/powerpoint/2010/main" val="9135078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3A865E46-5A25-AF37-9E61-CA3ABEA0C2F3}"/>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2BA1CC03-9724-33FD-7EED-B7736D882B8C}"/>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1.6 Event </a:t>
            </a:r>
            <a:r>
              <a:rPr lang="fr-FR" dirty="0" err="1"/>
              <a:t>loop</a:t>
            </a:r>
            <a:endParaRPr dirty="0"/>
          </a:p>
        </p:txBody>
      </p:sp>
      <p:pic>
        <p:nvPicPr>
          <p:cNvPr id="6" name="Image 5">
            <a:extLst>
              <a:ext uri="{FF2B5EF4-FFF2-40B4-BE49-F238E27FC236}">
                <a16:creationId xmlns:a16="http://schemas.microsoft.com/office/drawing/2014/main" id="{2A225E02-F68D-ADAE-002C-2BEF57C695D2}"/>
              </a:ext>
            </a:extLst>
          </p:cNvPr>
          <p:cNvPicPr>
            <a:picLocks noChangeAspect="1"/>
          </p:cNvPicPr>
          <p:nvPr/>
        </p:nvPicPr>
        <p:blipFill>
          <a:blip r:embed="rId3"/>
          <a:stretch>
            <a:fillRect/>
          </a:stretch>
        </p:blipFill>
        <p:spPr>
          <a:xfrm>
            <a:off x="1360682" y="1184294"/>
            <a:ext cx="5725324" cy="3820058"/>
          </a:xfrm>
          <a:prstGeom prst="rect">
            <a:avLst/>
          </a:prstGeom>
        </p:spPr>
      </p:pic>
    </p:spTree>
    <p:extLst>
      <p:ext uri="{BB962C8B-B14F-4D97-AF65-F5344CB8AC3E}">
        <p14:creationId xmlns:p14="http://schemas.microsoft.com/office/powerpoint/2010/main" val="21075034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575760E9-C29B-8F88-AE12-BFCBF1B896B9}"/>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88F48762-4B22-BE1F-F066-5A90A1BBA901}"/>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1.7 Alternatives</a:t>
            </a:r>
            <a:endParaRPr dirty="0"/>
          </a:p>
        </p:txBody>
      </p:sp>
      <p:pic>
        <p:nvPicPr>
          <p:cNvPr id="3" name="Image 2">
            <a:extLst>
              <a:ext uri="{FF2B5EF4-FFF2-40B4-BE49-F238E27FC236}">
                <a16:creationId xmlns:a16="http://schemas.microsoft.com/office/drawing/2014/main" id="{EDBDBBB8-A228-70B5-57BC-26FA47E8AEF0}"/>
              </a:ext>
            </a:extLst>
          </p:cNvPr>
          <p:cNvPicPr>
            <a:picLocks noChangeAspect="1"/>
          </p:cNvPicPr>
          <p:nvPr/>
        </p:nvPicPr>
        <p:blipFill>
          <a:blip r:embed="rId3"/>
          <a:stretch>
            <a:fillRect/>
          </a:stretch>
        </p:blipFill>
        <p:spPr>
          <a:xfrm>
            <a:off x="143345" y="801474"/>
            <a:ext cx="5657896" cy="3024280"/>
          </a:xfrm>
          <a:prstGeom prst="rect">
            <a:avLst/>
          </a:prstGeom>
        </p:spPr>
      </p:pic>
      <p:pic>
        <p:nvPicPr>
          <p:cNvPr id="5" name="Image 4">
            <a:extLst>
              <a:ext uri="{FF2B5EF4-FFF2-40B4-BE49-F238E27FC236}">
                <a16:creationId xmlns:a16="http://schemas.microsoft.com/office/drawing/2014/main" id="{AE767A31-7213-4F14-5075-BD1531235AC3}"/>
              </a:ext>
            </a:extLst>
          </p:cNvPr>
          <p:cNvPicPr>
            <a:picLocks noChangeAspect="1"/>
          </p:cNvPicPr>
          <p:nvPr/>
        </p:nvPicPr>
        <p:blipFill>
          <a:blip r:embed="rId4"/>
          <a:stretch>
            <a:fillRect/>
          </a:stretch>
        </p:blipFill>
        <p:spPr>
          <a:xfrm>
            <a:off x="5331420" y="1136264"/>
            <a:ext cx="3688047" cy="4155799"/>
          </a:xfrm>
          <a:prstGeom prst="rect">
            <a:avLst/>
          </a:prstGeom>
        </p:spPr>
      </p:pic>
    </p:spTree>
    <p:extLst>
      <p:ext uri="{BB962C8B-B14F-4D97-AF65-F5344CB8AC3E}">
        <p14:creationId xmlns:p14="http://schemas.microsoft.com/office/powerpoint/2010/main" val="28010448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8D360EF6-3F2B-F861-0B05-306163F36982}"/>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F12CD475-AC37-CAD7-8B9D-9B07429C4768}"/>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TP 1 : Installation</a:t>
            </a:r>
            <a:endParaRPr dirty="0"/>
          </a:p>
        </p:txBody>
      </p:sp>
      <p:sp>
        <p:nvSpPr>
          <p:cNvPr id="3" name="ZoneTexte 2">
            <a:extLst>
              <a:ext uri="{FF2B5EF4-FFF2-40B4-BE49-F238E27FC236}">
                <a16:creationId xmlns:a16="http://schemas.microsoft.com/office/drawing/2014/main" id="{180D0178-1E13-8FCB-E770-54D9C10BBED5}"/>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TP1</a:t>
            </a:r>
            <a:endParaRPr lang="fr-FR" dirty="0"/>
          </a:p>
        </p:txBody>
      </p:sp>
      <p:sp>
        <p:nvSpPr>
          <p:cNvPr id="5" name="ZoneTexte 4">
            <a:extLst>
              <a:ext uri="{FF2B5EF4-FFF2-40B4-BE49-F238E27FC236}">
                <a16:creationId xmlns:a16="http://schemas.microsoft.com/office/drawing/2014/main" id="{0794B128-9E59-AA02-5BEB-1AA35A174C61}"/>
              </a:ext>
            </a:extLst>
          </p:cNvPr>
          <p:cNvSpPr txBox="1"/>
          <p:nvPr/>
        </p:nvSpPr>
        <p:spPr>
          <a:xfrm>
            <a:off x="763095" y="1465579"/>
            <a:ext cx="6821819" cy="3477875"/>
          </a:xfrm>
          <a:prstGeom prst="rect">
            <a:avLst/>
          </a:prstGeom>
          <a:noFill/>
        </p:spPr>
        <p:txBody>
          <a:bodyPr wrap="square">
            <a:spAutoFit/>
          </a:bodyPr>
          <a:lstStyle/>
          <a:p>
            <a:pPr>
              <a:buNone/>
            </a:pPr>
            <a:r>
              <a:rPr lang="fr-FR" sz="2000" b="1" dirty="0">
                <a:latin typeface="Lato" panose="020F0502020204030203" pitchFamily="34" charset="0"/>
                <a:ea typeface="Lato" panose="020F0502020204030203" pitchFamily="34" charset="0"/>
                <a:cs typeface="Lato" panose="020F0502020204030203" pitchFamily="34" charset="0"/>
              </a:rPr>
              <a:t>TP1 - Installation et validation de l'environnement</a:t>
            </a:r>
            <a:br>
              <a:rPr lang="fr-FR" sz="2000" b="1" dirty="0">
                <a:latin typeface="Lato" panose="020F0502020204030203" pitchFamily="34" charset="0"/>
                <a:ea typeface="Lato" panose="020F0502020204030203" pitchFamily="34" charset="0"/>
                <a:cs typeface="Lato" panose="020F0502020204030203" pitchFamily="34" charset="0"/>
              </a:rPr>
            </a:br>
            <a:endParaRPr lang="fr-FR" sz="2000" b="1" dirty="0">
              <a:latin typeface="Lato" panose="020F0502020204030203" pitchFamily="34" charset="0"/>
              <a:ea typeface="Lato" panose="020F0502020204030203" pitchFamily="34" charset="0"/>
              <a:cs typeface="Lato" panose="020F0502020204030203" pitchFamily="34" charset="0"/>
            </a:endParaRPr>
          </a:p>
          <a:p>
            <a:pPr>
              <a:buNone/>
            </a:pPr>
            <a:r>
              <a:rPr lang="fr-FR" sz="2000" b="1" dirty="0">
                <a:latin typeface="Lato" panose="020F0502020204030203" pitchFamily="34" charset="0"/>
                <a:ea typeface="Lato" panose="020F0502020204030203" pitchFamily="34" charset="0"/>
                <a:cs typeface="Lato" panose="020F0502020204030203" pitchFamily="34" charset="0"/>
              </a:rPr>
              <a:t>Objectif</a:t>
            </a:r>
            <a:r>
              <a:rPr lang="fr-FR" sz="2000" dirty="0">
                <a:latin typeface="Lato" panose="020F0502020204030203" pitchFamily="34" charset="0"/>
                <a:ea typeface="Lato" panose="020F0502020204030203" pitchFamily="34" charset="0"/>
                <a:cs typeface="Lato" panose="020F0502020204030203" pitchFamily="34" charset="0"/>
              </a:rPr>
              <a:t> : Disposer d'un environnement Python fonctionnel avec </a:t>
            </a:r>
            <a:r>
              <a:rPr lang="fr-FR" sz="2000" dirty="0" err="1">
                <a:latin typeface="Lato" panose="020F0502020204030203" pitchFamily="34" charset="0"/>
                <a:ea typeface="Lato" panose="020F0502020204030203" pitchFamily="34" charset="0"/>
                <a:cs typeface="Lato" panose="020F0502020204030203" pitchFamily="34" charset="0"/>
              </a:rPr>
              <a:t>uv</a:t>
            </a:r>
            <a:r>
              <a:rPr lang="fr-FR" sz="2000" dirty="0">
                <a:latin typeface="Lato" panose="020F0502020204030203" pitchFamily="34" charset="0"/>
                <a:ea typeface="Lato" panose="020F0502020204030203" pitchFamily="34" charset="0"/>
                <a:cs typeface="Lato" panose="020F0502020204030203" pitchFamily="34" charset="0"/>
              </a:rPr>
              <a:t>, exécuter un mini script PyQt6 et valider que </a:t>
            </a:r>
            <a:r>
              <a:rPr lang="fr-FR" sz="2000" dirty="0" err="1">
                <a:latin typeface="Lato" panose="020F0502020204030203" pitchFamily="34" charset="0"/>
                <a:ea typeface="Lato" panose="020F0502020204030203" pitchFamily="34" charset="0"/>
                <a:cs typeface="Lato" panose="020F0502020204030203" pitchFamily="34" charset="0"/>
              </a:rPr>
              <a:t>VSCode</a:t>
            </a:r>
            <a:r>
              <a:rPr lang="fr-FR" sz="2000" dirty="0">
                <a:latin typeface="Lato" panose="020F0502020204030203" pitchFamily="34" charset="0"/>
                <a:ea typeface="Lato" panose="020F0502020204030203" pitchFamily="34" charset="0"/>
                <a:cs typeface="Lato" panose="020F0502020204030203" pitchFamily="34" charset="0"/>
              </a:rPr>
              <a:t> détecte l'interpréteur.</a:t>
            </a:r>
            <a:br>
              <a:rPr lang="fr-FR" sz="2000" dirty="0">
                <a:latin typeface="Lato" panose="020F0502020204030203" pitchFamily="34" charset="0"/>
                <a:ea typeface="Lato" panose="020F0502020204030203" pitchFamily="34" charset="0"/>
                <a:cs typeface="Lato" panose="020F0502020204030203" pitchFamily="34" charset="0"/>
              </a:rPr>
            </a:br>
            <a:endParaRPr lang="fr-FR" sz="2000" dirty="0">
              <a:latin typeface="Lato" panose="020F0502020204030203" pitchFamily="34" charset="0"/>
              <a:ea typeface="Lato" panose="020F0502020204030203" pitchFamily="34" charset="0"/>
              <a:cs typeface="Lato" panose="020F0502020204030203" pitchFamily="34" charset="0"/>
            </a:endParaRPr>
          </a:p>
          <a:p>
            <a:pPr>
              <a:buNone/>
            </a:pPr>
            <a:r>
              <a:rPr lang="fr-FR" sz="2000" b="1" dirty="0">
                <a:latin typeface="Lato" panose="020F0502020204030203" pitchFamily="34" charset="0"/>
                <a:ea typeface="Lato" panose="020F0502020204030203" pitchFamily="34" charset="0"/>
                <a:cs typeface="Lato" panose="020F0502020204030203" pitchFamily="34" charset="0"/>
              </a:rPr>
              <a:t>1) Créer l'espace de travail du TP</a:t>
            </a:r>
          </a:p>
          <a:p>
            <a:pPr>
              <a:buNone/>
            </a:pPr>
            <a:r>
              <a:rPr lang="fr-FR" sz="2000" b="1" dirty="0">
                <a:latin typeface="Lato" panose="020F0502020204030203" pitchFamily="34" charset="0"/>
                <a:ea typeface="Lato" panose="020F0502020204030203" pitchFamily="34" charset="0"/>
                <a:cs typeface="Lato" panose="020F0502020204030203" pitchFamily="34" charset="0"/>
              </a:rPr>
              <a:t>2) Installer </a:t>
            </a:r>
            <a:r>
              <a:rPr lang="fr-FR" sz="2000" b="1" dirty="0" err="1">
                <a:latin typeface="Lato" panose="020F0502020204030203" pitchFamily="34" charset="0"/>
                <a:ea typeface="Lato" panose="020F0502020204030203" pitchFamily="34" charset="0"/>
                <a:cs typeface="Lato" panose="020F0502020204030203" pitchFamily="34" charset="0"/>
              </a:rPr>
              <a:t>uv</a:t>
            </a:r>
            <a:r>
              <a:rPr lang="fr-FR" sz="2000" b="1" dirty="0">
                <a:latin typeface="Lato" panose="020F0502020204030203" pitchFamily="34" charset="0"/>
                <a:ea typeface="Lato" panose="020F0502020204030203" pitchFamily="34" charset="0"/>
                <a:cs typeface="Lato" panose="020F0502020204030203" pitchFamily="34" charset="0"/>
              </a:rPr>
              <a:t> (gestionnaire Python rapide)</a:t>
            </a:r>
          </a:p>
          <a:p>
            <a:pPr>
              <a:buNone/>
            </a:pPr>
            <a:r>
              <a:rPr lang="fr-FR" sz="2000" b="1" dirty="0">
                <a:latin typeface="Lato" panose="020F0502020204030203" pitchFamily="34" charset="0"/>
                <a:ea typeface="Lato" panose="020F0502020204030203" pitchFamily="34" charset="0"/>
                <a:cs typeface="Lato" panose="020F0502020204030203" pitchFamily="34" charset="0"/>
              </a:rPr>
              <a:t>3) Initialiser un projet minimal</a:t>
            </a:r>
          </a:p>
          <a:p>
            <a:pPr>
              <a:buNone/>
            </a:pPr>
            <a:r>
              <a:rPr lang="fr-FR" sz="2000" b="1" dirty="0">
                <a:latin typeface="Lato" panose="020F0502020204030203" pitchFamily="34" charset="0"/>
                <a:ea typeface="Lato" panose="020F0502020204030203" pitchFamily="34" charset="0"/>
                <a:cs typeface="Lato" panose="020F0502020204030203" pitchFamily="34" charset="0"/>
              </a:rPr>
              <a:t>4) Ajouter PyQt6 comme dépendance</a:t>
            </a:r>
          </a:p>
          <a:p>
            <a:pPr>
              <a:buNone/>
            </a:pPr>
            <a:r>
              <a:rPr lang="fr-FR" sz="2000" b="1" dirty="0">
                <a:latin typeface="Lato" panose="020F0502020204030203" pitchFamily="34" charset="0"/>
                <a:ea typeface="Lato" panose="020F0502020204030203" pitchFamily="34" charset="0"/>
                <a:cs typeface="Lato" panose="020F0502020204030203" pitchFamily="34" charset="0"/>
              </a:rPr>
              <a:t>5) Créer un premier script de validation</a:t>
            </a:r>
          </a:p>
        </p:txBody>
      </p:sp>
    </p:spTree>
    <p:extLst>
      <p:ext uri="{BB962C8B-B14F-4D97-AF65-F5344CB8AC3E}">
        <p14:creationId xmlns:p14="http://schemas.microsoft.com/office/powerpoint/2010/main" val="33393337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7AC36560-24E0-BCD7-DEDC-E731BE9CC865}"/>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9D112AF9-991B-3464-D185-BE8E8EC8EC5E}"/>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TP 2 : Configurations</a:t>
            </a:r>
            <a:endParaRPr dirty="0"/>
          </a:p>
        </p:txBody>
      </p:sp>
      <p:sp>
        <p:nvSpPr>
          <p:cNvPr id="3" name="ZoneTexte 2">
            <a:extLst>
              <a:ext uri="{FF2B5EF4-FFF2-40B4-BE49-F238E27FC236}">
                <a16:creationId xmlns:a16="http://schemas.microsoft.com/office/drawing/2014/main" id="{AFD8F10C-F1B8-1C93-131F-364F93CC86A0}"/>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TP2</a:t>
            </a:r>
            <a:endParaRPr lang="fr-FR" dirty="0"/>
          </a:p>
        </p:txBody>
      </p:sp>
      <p:sp>
        <p:nvSpPr>
          <p:cNvPr id="4" name="ZoneTexte 3">
            <a:extLst>
              <a:ext uri="{FF2B5EF4-FFF2-40B4-BE49-F238E27FC236}">
                <a16:creationId xmlns:a16="http://schemas.microsoft.com/office/drawing/2014/main" id="{CCAF90D9-CEDF-1F90-967F-8976DFF0A028}"/>
              </a:ext>
            </a:extLst>
          </p:cNvPr>
          <p:cNvSpPr txBox="1"/>
          <p:nvPr/>
        </p:nvSpPr>
        <p:spPr>
          <a:xfrm>
            <a:off x="565744" y="1525878"/>
            <a:ext cx="8578256" cy="4093428"/>
          </a:xfrm>
          <a:prstGeom prst="rect">
            <a:avLst/>
          </a:prstGeom>
          <a:noFill/>
        </p:spPr>
        <p:txBody>
          <a:bodyPr wrap="square">
            <a:spAutoFit/>
          </a:bodyPr>
          <a:lstStyle/>
          <a:p>
            <a:pPr>
              <a:buNone/>
            </a:pPr>
            <a:r>
              <a:rPr lang="fr-FR" sz="2000" b="1" dirty="0">
                <a:latin typeface="Lato" panose="020F0502020204030203" pitchFamily="34" charset="0"/>
                <a:ea typeface="Lato" panose="020F0502020204030203" pitchFamily="34" charset="0"/>
                <a:cs typeface="Lato" panose="020F0502020204030203" pitchFamily="34" charset="0"/>
              </a:rPr>
              <a:t>TP2 - Configuration </a:t>
            </a:r>
            <a:r>
              <a:rPr lang="fr-FR" sz="2000" b="1" dirty="0" err="1">
                <a:latin typeface="Lato" panose="020F0502020204030203" pitchFamily="34" charset="0"/>
                <a:ea typeface="Lato" panose="020F0502020204030203" pitchFamily="34" charset="0"/>
                <a:cs typeface="Lato" panose="020F0502020204030203" pitchFamily="34" charset="0"/>
              </a:rPr>
              <a:t>VSCode</a:t>
            </a:r>
            <a:r>
              <a:rPr lang="fr-FR" sz="2000" b="1" dirty="0">
                <a:latin typeface="Lato" panose="020F0502020204030203" pitchFamily="34" charset="0"/>
                <a:ea typeface="Lato" panose="020F0502020204030203" pitchFamily="34" charset="0"/>
                <a:cs typeface="Lato" panose="020F0502020204030203" pitchFamily="34" charset="0"/>
              </a:rPr>
              <a:t> et premier </a:t>
            </a:r>
            <a:r>
              <a:rPr lang="fr-FR" sz="2000" b="1" dirty="0" err="1">
                <a:latin typeface="Lato" panose="020F0502020204030203" pitchFamily="34" charset="0"/>
                <a:ea typeface="Lato" panose="020F0502020204030203" pitchFamily="34" charset="0"/>
                <a:cs typeface="Lato" panose="020F0502020204030203" pitchFamily="34" charset="0"/>
              </a:rPr>
              <a:t>debug</a:t>
            </a:r>
            <a:br>
              <a:rPr lang="fr-FR" sz="2000" b="1" dirty="0">
                <a:latin typeface="Lato" panose="020F0502020204030203" pitchFamily="34" charset="0"/>
                <a:ea typeface="Lato" panose="020F0502020204030203" pitchFamily="34" charset="0"/>
                <a:cs typeface="Lato" panose="020F0502020204030203" pitchFamily="34" charset="0"/>
              </a:rPr>
            </a:br>
            <a:endParaRPr lang="fr-FR" sz="2000" b="1" dirty="0">
              <a:latin typeface="Lato" panose="020F0502020204030203" pitchFamily="34" charset="0"/>
              <a:ea typeface="Lato" panose="020F0502020204030203" pitchFamily="34" charset="0"/>
              <a:cs typeface="Lato" panose="020F0502020204030203" pitchFamily="34" charset="0"/>
            </a:endParaRPr>
          </a:p>
          <a:p>
            <a:pPr>
              <a:buNone/>
            </a:pPr>
            <a:r>
              <a:rPr lang="fr-FR" sz="2000" b="1" dirty="0">
                <a:latin typeface="Lato" panose="020F0502020204030203" pitchFamily="34" charset="0"/>
                <a:ea typeface="Lato" panose="020F0502020204030203" pitchFamily="34" charset="0"/>
                <a:cs typeface="Lato" panose="020F0502020204030203" pitchFamily="34" charset="0"/>
              </a:rPr>
              <a:t>Durée</a:t>
            </a:r>
            <a:r>
              <a:rPr lang="fr-FR" sz="2000" dirty="0">
                <a:latin typeface="Lato" panose="020F0502020204030203" pitchFamily="34" charset="0"/>
                <a:ea typeface="Lato" panose="020F0502020204030203" pitchFamily="34" charset="0"/>
                <a:cs typeface="Lato" panose="020F0502020204030203" pitchFamily="34" charset="0"/>
              </a:rPr>
              <a:t> : 20 minutes</a:t>
            </a:r>
          </a:p>
          <a:p>
            <a:pPr>
              <a:buNone/>
            </a:pPr>
            <a:r>
              <a:rPr lang="fr-FR" sz="2000" b="1" dirty="0">
                <a:latin typeface="Lato" panose="020F0502020204030203" pitchFamily="34" charset="0"/>
                <a:ea typeface="Lato" panose="020F0502020204030203" pitchFamily="34" charset="0"/>
                <a:cs typeface="Lato" panose="020F0502020204030203" pitchFamily="34" charset="0"/>
              </a:rPr>
              <a:t>Objectif</a:t>
            </a:r>
            <a:r>
              <a:rPr lang="fr-FR" sz="2000" dirty="0">
                <a:latin typeface="Lato" panose="020F0502020204030203" pitchFamily="34" charset="0"/>
                <a:ea typeface="Lato" panose="020F0502020204030203" pitchFamily="34" charset="0"/>
                <a:cs typeface="Lato" panose="020F0502020204030203" pitchFamily="34" charset="0"/>
              </a:rPr>
              <a:t> : Configurer </a:t>
            </a:r>
            <a:r>
              <a:rPr lang="fr-FR" sz="2000" dirty="0" err="1">
                <a:latin typeface="Lato" panose="020F0502020204030203" pitchFamily="34" charset="0"/>
                <a:ea typeface="Lato" panose="020F0502020204030203" pitchFamily="34" charset="0"/>
                <a:cs typeface="Lato" panose="020F0502020204030203" pitchFamily="34" charset="0"/>
              </a:rPr>
              <a:t>VSCode</a:t>
            </a:r>
            <a:r>
              <a:rPr lang="fr-FR" sz="2000" dirty="0">
                <a:latin typeface="Lato" panose="020F0502020204030203" pitchFamily="34" charset="0"/>
                <a:ea typeface="Lato" panose="020F0502020204030203" pitchFamily="34" charset="0"/>
                <a:cs typeface="Lato" panose="020F0502020204030203" pitchFamily="34" charset="0"/>
              </a:rPr>
              <a:t> pour Python/</a:t>
            </a:r>
            <a:r>
              <a:rPr lang="fr-FR" sz="2000" dirty="0" err="1">
                <a:latin typeface="Lato" panose="020F0502020204030203" pitchFamily="34" charset="0"/>
                <a:ea typeface="Lato" panose="020F0502020204030203" pitchFamily="34" charset="0"/>
                <a:cs typeface="Lato" panose="020F0502020204030203" pitchFamily="34" charset="0"/>
              </a:rPr>
              <a:t>uv</a:t>
            </a:r>
            <a:r>
              <a:rPr lang="fr-FR" sz="2000" dirty="0">
                <a:latin typeface="Lato" panose="020F0502020204030203" pitchFamily="34" charset="0"/>
                <a:ea typeface="Lato" panose="020F0502020204030203" pitchFamily="34" charset="0"/>
                <a:cs typeface="Lato" panose="020F0502020204030203" pitchFamily="34" charset="0"/>
              </a:rPr>
              <a:t>, poser un point d'arrêt, déboguer un script PyQt6 et inspecter une variable.</a:t>
            </a:r>
          </a:p>
          <a:p>
            <a:pPr>
              <a:buNone/>
            </a:pPr>
            <a:r>
              <a:rPr lang="fr-FR" sz="2000" b="1" dirty="0" err="1">
                <a:latin typeface="Lato" panose="020F0502020204030203" pitchFamily="34" charset="0"/>
                <a:ea typeface="Lato" panose="020F0502020204030203" pitchFamily="34" charset="0"/>
                <a:cs typeface="Lato" panose="020F0502020204030203" pitchFamily="34" charset="0"/>
              </a:rPr>
              <a:t>Pré-requis</a:t>
            </a:r>
            <a:r>
              <a:rPr lang="fr-FR" sz="2000" dirty="0">
                <a:latin typeface="Lato" panose="020F0502020204030203" pitchFamily="34" charset="0"/>
                <a:ea typeface="Lato" panose="020F0502020204030203" pitchFamily="34" charset="0"/>
                <a:cs typeface="Lato" panose="020F0502020204030203" pitchFamily="34" charset="0"/>
              </a:rPr>
              <a:t> : TP1 réussi (projet </a:t>
            </a:r>
            <a:r>
              <a:rPr lang="fr-FR" sz="2000" dirty="0" err="1">
                <a:latin typeface="Lato" panose="020F0502020204030203" pitchFamily="34" charset="0"/>
                <a:ea typeface="Lato" panose="020F0502020204030203" pitchFamily="34" charset="0"/>
                <a:cs typeface="Lato" panose="020F0502020204030203" pitchFamily="34" charset="0"/>
              </a:rPr>
              <a:t>uv</a:t>
            </a:r>
            <a:r>
              <a:rPr lang="fr-FR" sz="2000" dirty="0">
                <a:latin typeface="Lato" panose="020F0502020204030203" pitchFamily="34" charset="0"/>
                <a:ea typeface="Lato" panose="020F0502020204030203" pitchFamily="34" charset="0"/>
                <a:cs typeface="Lato" panose="020F0502020204030203" pitchFamily="34" charset="0"/>
              </a:rPr>
              <a:t> avec script </a:t>
            </a:r>
            <a:r>
              <a:rPr lang="fr-FR" sz="2000" dirty="0" err="1">
                <a:latin typeface="Lato" panose="020F0502020204030203" pitchFamily="34" charset="0"/>
                <a:ea typeface="Lato" panose="020F0502020204030203" pitchFamily="34" charset="0"/>
                <a:cs typeface="Lato" panose="020F0502020204030203" pitchFamily="34" charset="0"/>
              </a:rPr>
              <a:t>hello_qt</a:t>
            </a:r>
            <a:r>
              <a:rPr lang="fr-FR" sz="2000" dirty="0">
                <a:latin typeface="Lato" panose="020F0502020204030203" pitchFamily="34" charset="0"/>
                <a:ea typeface="Lato" panose="020F0502020204030203" pitchFamily="34" charset="0"/>
                <a:cs typeface="Lato" panose="020F0502020204030203" pitchFamily="34" charset="0"/>
              </a:rPr>
              <a:t>).</a:t>
            </a:r>
            <a:br>
              <a:rPr lang="fr-FR" sz="2000" dirty="0">
                <a:latin typeface="Lato" panose="020F0502020204030203" pitchFamily="34" charset="0"/>
                <a:ea typeface="Lato" panose="020F0502020204030203" pitchFamily="34" charset="0"/>
                <a:cs typeface="Lato" panose="020F0502020204030203" pitchFamily="34" charset="0"/>
              </a:rPr>
            </a:br>
            <a:endParaRPr lang="fr-FR" sz="2000" dirty="0">
              <a:latin typeface="Lato" panose="020F0502020204030203" pitchFamily="34" charset="0"/>
              <a:ea typeface="Lato" panose="020F0502020204030203" pitchFamily="34" charset="0"/>
              <a:cs typeface="Lato" panose="020F0502020204030203" pitchFamily="34" charset="0"/>
            </a:endParaRPr>
          </a:p>
          <a:p>
            <a:pPr>
              <a:buNone/>
            </a:pPr>
            <a:r>
              <a:rPr lang="fr-FR" sz="2000" b="1" dirty="0">
                <a:latin typeface="Lato" panose="020F0502020204030203" pitchFamily="34" charset="0"/>
                <a:ea typeface="Lato" panose="020F0502020204030203" pitchFamily="34" charset="0"/>
                <a:cs typeface="Lato" panose="020F0502020204030203" pitchFamily="34" charset="0"/>
              </a:rPr>
              <a:t>1) Extensions </a:t>
            </a:r>
            <a:r>
              <a:rPr lang="fr-FR" sz="2000" b="1" dirty="0" err="1">
                <a:latin typeface="Lato" panose="020F0502020204030203" pitchFamily="34" charset="0"/>
                <a:ea typeface="Lato" panose="020F0502020204030203" pitchFamily="34" charset="0"/>
                <a:cs typeface="Lato" panose="020F0502020204030203" pitchFamily="34" charset="0"/>
              </a:rPr>
              <a:t>VSCode</a:t>
            </a:r>
            <a:r>
              <a:rPr lang="fr-FR" sz="2000" b="1" dirty="0">
                <a:latin typeface="Lato" panose="020F0502020204030203" pitchFamily="34" charset="0"/>
                <a:ea typeface="Lato" panose="020F0502020204030203" pitchFamily="34" charset="0"/>
                <a:cs typeface="Lato" panose="020F0502020204030203" pitchFamily="34" charset="0"/>
              </a:rPr>
              <a:t> indispensables</a:t>
            </a:r>
          </a:p>
          <a:p>
            <a:pPr>
              <a:buNone/>
            </a:pPr>
            <a:r>
              <a:rPr lang="fr-FR" sz="2000" b="1" dirty="0">
                <a:latin typeface="Lato" panose="020F0502020204030203" pitchFamily="34" charset="0"/>
                <a:ea typeface="Lato" panose="020F0502020204030203" pitchFamily="34" charset="0"/>
                <a:cs typeface="Lato" panose="020F0502020204030203" pitchFamily="34" charset="0"/>
              </a:rPr>
              <a:t>2) Sélection de l'interpréteur</a:t>
            </a:r>
          </a:p>
          <a:p>
            <a:pPr>
              <a:buNone/>
            </a:pPr>
            <a:r>
              <a:rPr lang="fr-FR" sz="2000" b="1" dirty="0">
                <a:latin typeface="Lato" panose="020F0502020204030203" pitchFamily="34" charset="0"/>
                <a:ea typeface="Lato" panose="020F0502020204030203" pitchFamily="34" charset="0"/>
                <a:cs typeface="Lato" panose="020F0502020204030203" pitchFamily="34" charset="0"/>
              </a:rPr>
              <a:t>3) Créer une configuration de débogage</a:t>
            </a:r>
          </a:p>
          <a:p>
            <a:pPr>
              <a:buNone/>
            </a:pPr>
            <a:r>
              <a:rPr lang="fr-FR" sz="2000" b="1" dirty="0">
                <a:latin typeface="Lato" panose="020F0502020204030203" pitchFamily="34" charset="0"/>
                <a:ea typeface="Lato" panose="020F0502020204030203" pitchFamily="34" charset="0"/>
                <a:cs typeface="Lato" panose="020F0502020204030203" pitchFamily="34" charset="0"/>
              </a:rPr>
              <a:t>4) Poser un </a:t>
            </a:r>
            <a:r>
              <a:rPr lang="fr-FR" sz="2000" b="1" dirty="0" err="1">
                <a:latin typeface="Lato" panose="020F0502020204030203" pitchFamily="34" charset="0"/>
                <a:ea typeface="Lato" panose="020F0502020204030203" pitchFamily="34" charset="0"/>
                <a:cs typeface="Lato" panose="020F0502020204030203" pitchFamily="34" charset="0"/>
              </a:rPr>
              <a:t>breakpoint</a:t>
            </a:r>
            <a:r>
              <a:rPr lang="fr-FR" sz="2000" b="1" dirty="0">
                <a:latin typeface="Lato" panose="020F0502020204030203" pitchFamily="34" charset="0"/>
                <a:ea typeface="Lato" panose="020F0502020204030203" pitchFamily="34" charset="0"/>
                <a:cs typeface="Lato" panose="020F0502020204030203" pitchFamily="34" charset="0"/>
              </a:rPr>
              <a:t> et démarrer le débogueur</a:t>
            </a:r>
          </a:p>
          <a:p>
            <a:pPr>
              <a:buNone/>
            </a:pPr>
            <a:r>
              <a:rPr lang="fr-FR" sz="2000" b="1" dirty="0">
                <a:latin typeface="Lato" panose="020F0502020204030203" pitchFamily="34" charset="0"/>
                <a:ea typeface="Lato" panose="020F0502020204030203" pitchFamily="34" charset="0"/>
                <a:cs typeface="Lato" panose="020F0502020204030203" pitchFamily="34" charset="0"/>
              </a:rPr>
              <a:t>5) Pas à pas et Watches</a:t>
            </a:r>
          </a:p>
          <a:p>
            <a:pPr>
              <a:buNone/>
            </a:pPr>
            <a:r>
              <a:rPr lang="fr-FR" sz="2000" b="1" dirty="0">
                <a:latin typeface="Lato" panose="020F0502020204030203" pitchFamily="34" charset="0"/>
                <a:ea typeface="Lato" panose="020F0502020204030203" pitchFamily="34" charset="0"/>
                <a:cs typeface="Lato" panose="020F0502020204030203" pitchFamily="34" charset="0"/>
              </a:rPr>
              <a:t>6) Télémétrie rapide</a:t>
            </a:r>
          </a:p>
        </p:txBody>
      </p:sp>
    </p:spTree>
    <p:extLst>
      <p:ext uri="{BB962C8B-B14F-4D97-AF65-F5344CB8AC3E}">
        <p14:creationId xmlns:p14="http://schemas.microsoft.com/office/powerpoint/2010/main" val="20492002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01DC4D1D-56AB-0899-C004-0A71BA070C58}"/>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644015DE-A07B-55B3-B3AE-C0D796A68444}"/>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SzPts val="2400"/>
              <a:buNone/>
            </a:pPr>
            <a:r>
              <a:rPr lang="fr-FR" dirty="0"/>
              <a:t>1.8 Navigation dans la documentation</a:t>
            </a:r>
            <a:endParaRPr dirty="0"/>
          </a:p>
        </p:txBody>
      </p:sp>
      <p:sp>
        <p:nvSpPr>
          <p:cNvPr id="4" name="ZoneTexte 3">
            <a:extLst>
              <a:ext uri="{FF2B5EF4-FFF2-40B4-BE49-F238E27FC236}">
                <a16:creationId xmlns:a16="http://schemas.microsoft.com/office/drawing/2014/main" id="{717898B8-DB5D-4C2B-CC57-FD942FB9C06D}"/>
              </a:ext>
            </a:extLst>
          </p:cNvPr>
          <p:cNvSpPr txBox="1"/>
          <p:nvPr/>
        </p:nvSpPr>
        <p:spPr>
          <a:xfrm>
            <a:off x="598636" y="1072282"/>
            <a:ext cx="6891630" cy="4093428"/>
          </a:xfrm>
          <a:prstGeom prst="rect">
            <a:avLst/>
          </a:prstGeom>
          <a:noFill/>
        </p:spPr>
        <p:txBody>
          <a:bodyPr wrap="none" rtlCol="0">
            <a:spAutoFit/>
          </a:bodyPr>
          <a:lstStyle/>
          <a:p>
            <a:r>
              <a:rPr lang="fr-FR" sz="2000" b="1" dirty="0">
                <a:latin typeface="Lato" panose="020F0502020204030203" pitchFamily="34" charset="0"/>
                <a:ea typeface="Lato" panose="020F0502020204030203" pitchFamily="34" charset="0"/>
                <a:cs typeface="Lato" panose="020F0502020204030203" pitchFamily="34" charset="0"/>
              </a:rPr>
              <a:t>Documentation officielle</a:t>
            </a:r>
            <a:br>
              <a:rPr lang="fr-FR" sz="2000" b="1" dirty="0">
                <a:latin typeface="Lato" panose="020F0502020204030203" pitchFamily="34" charset="0"/>
                <a:ea typeface="Lato" panose="020F0502020204030203" pitchFamily="34" charset="0"/>
                <a:cs typeface="Lato" panose="020F0502020204030203" pitchFamily="34" charset="0"/>
              </a:rPr>
            </a:br>
            <a:br>
              <a:rPr lang="fr-FR" sz="2000" b="1" dirty="0">
                <a:latin typeface="Lato" panose="020F0502020204030203" pitchFamily="34" charset="0"/>
                <a:ea typeface="Lato" panose="020F0502020204030203" pitchFamily="34" charset="0"/>
                <a:cs typeface="Lato" panose="020F0502020204030203" pitchFamily="34" charset="0"/>
              </a:rPr>
            </a:br>
            <a:r>
              <a:rPr lang="fr-FR" sz="2000" dirty="0">
                <a:latin typeface="Lato" panose="020F0502020204030203" pitchFamily="34" charset="0"/>
                <a:ea typeface="Lato" panose="020F0502020204030203" pitchFamily="34" charset="0"/>
                <a:cs typeface="Lato" panose="020F0502020204030203" pitchFamily="34" charset="0"/>
              </a:rPr>
              <a:t>PyQt6 (</a:t>
            </a:r>
            <a:r>
              <a:rPr lang="fr-FR" sz="2000" dirty="0" err="1">
                <a:latin typeface="Lato" panose="020F0502020204030203" pitchFamily="34" charset="0"/>
                <a:ea typeface="Lato" panose="020F0502020204030203" pitchFamily="34" charset="0"/>
                <a:cs typeface="Lato" panose="020F0502020204030203" pitchFamily="34" charset="0"/>
              </a:rPr>
              <a:t>Riverbank</a:t>
            </a:r>
            <a:r>
              <a:rPr lang="fr-FR" sz="2000" dirty="0">
                <a:latin typeface="Lato" panose="020F0502020204030203" pitchFamily="34" charset="0"/>
                <a:ea typeface="Lato" panose="020F0502020204030203" pitchFamily="34" charset="0"/>
                <a:cs typeface="Lato" panose="020F0502020204030203" pitchFamily="34" charset="0"/>
              </a:rPr>
              <a:t> </a:t>
            </a:r>
            <a:r>
              <a:rPr lang="fr-FR" sz="2000" dirty="0" err="1">
                <a:latin typeface="Lato" panose="020F0502020204030203" pitchFamily="34" charset="0"/>
                <a:ea typeface="Lato" panose="020F0502020204030203" pitchFamily="34" charset="0"/>
                <a:cs typeface="Lato" panose="020F0502020204030203" pitchFamily="34" charset="0"/>
              </a:rPr>
              <a:t>Computing</a:t>
            </a:r>
            <a:r>
              <a:rPr lang="fr-FR" sz="2000" dirty="0">
                <a:latin typeface="Lato" panose="020F0502020204030203" pitchFamily="34" charset="0"/>
                <a:ea typeface="Lato" panose="020F0502020204030203" pitchFamily="34" charset="0"/>
                <a:cs typeface="Lato" panose="020F0502020204030203" pitchFamily="34" charset="0"/>
              </a:rPr>
              <a:t>)</a:t>
            </a:r>
            <a:br>
              <a:rPr lang="fr-FR" sz="2000" dirty="0">
                <a:latin typeface="Lato" panose="020F0502020204030203" pitchFamily="34" charset="0"/>
                <a:ea typeface="Lato" panose="020F0502020204030203" pitchFamily="34" charset="0"/>
                <a:cs typeface="Lato" panose="020F0502020204030203" pitchFamily="34" charset="0"/>
                <a:hlinkClick r:id="rId3"/>
              </a:rPr>
            </a:br>
            <a:r>
              <a:rPr lang="fr-FR" sz="2000" dirty="0">
                <a:latin typeface="Lato" panose="020F0502020204030203" pitchFamily="34" charset="0"/>
                <a:ea typeface="Lato" panose="020F0502020204030203" pitchFamily="34" charset="0"/>
                <a:cs typeface="Lato" panose="020F0502020204030203" pitchFamily="34" charset="0"/>
                <a:hlinkClick r:id="rId3"/>
              </a:rPr>
              <a:t>https://www.riverbankcomputing.com/static/Docs/PyQt6/</a:t>
            </a:r>
            <a:endParaRPr lang="fr-FR" sz="2000" dirty="0">
              <a:latin typeface="Lato" panose="020F0502020204030203" pitchFamily="34" charset="0"/>
              <a:ea typeface="Lato" panose="020F0502020204030203" pitchFamily="34" charset="0"/>
              <a:cs typeface="Lato" panose="020F0502020204030203" pitchFamily="34" charset="0"/>
            </a:endParaRPr>
          </a:p>
          <a:p>
            <a:endParaRPr lang="fr-FR" sz="2000" dirty="0">
              <a:latin typeface="Lato" panose="020F0502020204030203" pitchFamily="34" charset="0"/>
              <a:ea typeface="Lato" panose="020F0502020204030203" pitchFamily="34" charset="0"/>
              <a:cs typeface="Lato" panose="020F0502020204030203" pitchFamily="34" charset="0"/>
            </a:endParaRPr>
          </a:p>
          <a:p>
            <a:r>
              <a:rPr lang="fr-FR" sz="2000" dirty="0">
                <a:latin typeface="Lato" panose="020F0502020204030203" pitchFamily="34" charset="0"/>
                <a:ea typeface="Lato" panose="020F0502020204030203" pitchFamily="34" charset="0"/>
                <a:cs typeface="Lato" panose="020F0502020204030203" pitchFamily="34" charset="0"/>
              </a:rPr>
              <a:t>Qt 6 Documentation (C++)</a:t>
            </a:r>
          </a:p>
          <a:p>
            <a:r>
              <a:rPr lang="fr-FR" sz="2000" dirty="0">
                <a:latin typeface="Lato" panose="020F0502020204030203" pitchFamily="34" charset="0"/>
                <a:ea typeface="Lato" panose="020F0502020204030203" pitchFamily="34" charset="0"/>
                <a:cs typeface="Lato" panose="020F0502020204030203" pitchFamily="34" charset="0"/>
                <a:hlinkClick r:id="rId4"/>
              </a:rPr>
              <a:t>https://doc.qt.io/qt-6/</a:t>
            </a:r>
            <a:br>
              <a:rPr lang="fr-FR" sz="2000" dirty="0">
                <a:latin typeface="Lato" panose="020F0502020204030203" pitchFamily="34" charset="0"/>
                <a:ea typeface="Lato" panose="020F0502020204030203" pitchFamily="34" charset="0"/>
                <a:cs typeface="Lato" panose="020F0502020204030203" pitchFamily="34" charset="0"/>
              </a:rPr>
            </a:br>
            <a:br>
              <a:rPr lang="fr-FR" sz="2000" dirty="0">
                <a:latin typeface="Lato" panose="020F0502020204030203" pitchFamily="34" charset="0"/>
                <a:ea typeface="Lato" panose="020F0502020204030203" pitchFamily="34" charset="0"/>
                <a:cs typeface="Lato" panose="020F0502020204030203" pitchFamily="34" charset="0"/>
              </a:rPr>
            </a:br>
            <a:r>
              <a:rPr lang="fr-FR" sz="2000" b="1" dirty="0">
                <a:latin typeface="Lato" panose="020F0502020204030203" pitchFamily="34" charset="0"/>
                <a:ea typeface="Lato" panose="020F0502020204030203" pitchFamily="34" charset="0"/>
                <a:cs typeface="Lato" panose="020F0502020204030203" pitchFamily="34" charset="0"/>
              </a:rPr>
              <a:t>Ressources d’apprentissage </a:t>
            </a:r>
          </a:p>
          <a:p>
            <a:endParaRPr lang="fr-FR" sz="2000" b="1" dirty="0">
              <a:latin typeface="Lato" panose="020F0502020204030203" pitchFamily="34" charset="0"/>
              <a:ea typeface="Lato" panose="020F0502020204030203" pitchFamily="34" charset="0"/>
              <a:cs typeface="Lato" panose="020F0502020204030203" pitchFamily="34" charset="0"/>
            </a:endParaRPr>
          </a:p>
          <a:p>
            <a:r>
              <a:rPr lang="fr-FR" sz="2000" dirty="0">
                <a:latin typeface="Lato" panose="020F0502020204030203" pitchFamily="34" charset="0"/>
                <a:ea typeface="Lato" panose="020F0502020204030203" pitchFamily="34" charset="0"/>
                <a:cs typeface="Lato" panose="020F0502020204030203" pitchFamily="34" charset="0"/>
                <a:hlinkClick r:id="rId5"/>
              </a:rPr>
              <a:t>https://www.pythonguis.com/</a:t>
            </a:r>
            <a:br>
              <a:rPr lang="fr-FR" sz="2000" dirty="0">
                <a:latin typeface="Lato" panose="020F0502020204030203" pitchFamily="34" charset="0"/>
                <a:ea typeface="Lato" panose="020F0502020204030203" pitchFamily="34" charset="0"/>
                <a:cs typeface="Lato" panose="020F0502020204030203" pitchFamily="34" charset="0"/>
              </a:rPr>
            </a:br>
            <a:r>
              <a:rPr lang="fr-FR" sz="2000" dirty="0">
                <a:latin typeface="Lato" panose="020F0502020204030203" pitchFamily="34" charset="0"/>
                <a:ea typeface="Lato" panose="020F0502020204030203" pitchFamily="34" charset="0"/>
                <a:cs typeface="Lato" panose="020F0502020204030203" pitchFamily="34" charset="0"/>
                <a:hlinkClick r:id="rId6"/>
              </a:rPr>
              <a:t>https://doc.qt.io/qt-6/examples-widgets.html</a:t>
            </a:r>
            <a:br>
              <a:rPr lang="fr-FR" sz="2000" dirty="0">
                <a:latin typeface="Lato" panose="020F0502020204030203" pitchFamily="34" charset="0"/>
                <a:ea typeface="Lato" panose="020F0502020204030203" pitchFamily="34" charset="0"/>
                <a:cs typeface="Lato" panose="020F0502020204030203" pitchFamily="34" charset="0"/>
              </a:rPr>
            </a:br>
            <a:r>
              <a:rPr lang="fr-FR" sz="2000" dirty="0">
                <a:latin typeface="Lato" panose="020F0502020204030203" pitchFamily="34" charset="0"/>
                <a:ea typeface="Lato" panose="020F0502020204030203" pitchFamily="34" charset="0"/>
                <a:cs typeface="Lato" panose="020F0502020204030203" pitchFamily="34" charset="0"/>
                <a:hlinkClick r:id="rId7"/>
              </a:rPr>
              <a:t>https://realpython.com/python-pyqt-gui-calculator/</a:t>
            </a:r>
            <a:endParaRPr lang="fr-FR" sz="2000"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9949021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5D486E3A-B3B8-FDFB-2892-AAF0C00B7430}"/>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5BFDE862-7243-536B-CA18-C11B383AFF16}"/>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TP 3 : Documentation</a:t>
            </a:r>
            <a:endParaRPr dirty="0"/>
          </a:p>
        </p:txBody>
      </p:sp>
      <p:sp>
        <p:nvSpPr>
          <p:cNvPr id="3" name="ZoneTexte 2">
            <a:extLst>
              <a:ext uri="{FF2B5EF4-FFF2-40B4-BE49-F238E27FC236}">
                <a16:creationId xmlns:a16="http://schemas.microsoft.com/office/drawing/2014/main" id="{18564CA9-06D2-DD61-CF69-15DA46BACBF6}"/>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TP3</a:t>
            </a:r>
            <a:endParaRPr lang="fr-FR" dirty="0"/>
          </a:p>
        </p:txBody>
      </p:sp>
      <p:sp>
        <p:nvSpPr>
          <p:cNvPr id="4" name="ZoneTexte 3">
            <a:extLst>
              <a:ext uri="{FF2B5EF4-FFF2-40B4-BE49-F238E27FC236}">
                <a16:creationId xmlns:a16="http://schemas.microsoft.com/office/drawing/2014/main" id="{EE259874-2C7C-AC4A-7A5A-EC115981DEEA}"/>
              </a:ext>
            </a:extLst>
          </p:cNvPr>
          <p:cNvSpPr txBox="1"/>
          <p:nvPr/>
        </p:nvSpPr>
        <p:spPr>
          <a:xfrm>
            <a:off x="853549" y="1422342"/>
            <a:ext cx="7436901" cy="4093428"/>
          </a:xfrm>
          <a:prstGeom prst="rect">
            <a:avLst/>
          </a:prstGeom>
          <a:noFill/>
        </p:spPr>
        <p:txBody>
          <a:bodyPr wrap="square">
            <a:spAutoFit/>
          </a:bodyPr>
          <a:lstStyle/>
          <a:p>
            <a:pPr>
              <a:buNone/>
            </a:pPr>
            <a:r>
              <a:rPr lang="fr-FR" sz="2000" b="1" dirty="0">
                <a:latin typeface="Lato" panose="020F0502020204030203" pitchFamily="34" charset="0"/>
                <a:ea typeface="Lato" panose="020F0502020204030203" pitchFamily="34" charset="0"/>
                <a:cs typeface="Lato" panose="020F0502020204030203" pitchFamily="34" charset="0"/>
              </a:rPr>
              <a:t>TP3 - Navigation dans la documentation</a:t>
            </a:r>
            <a:br>
              <a:rPr lang="fr-FR" sz="2000" b="1" dirty="0">
                <a:latin typeface="Lato" panose="020F0502020204030203" pitchFamily="34" charset="0"/>
                <a:ea typeface="Lato" panose="020F0502020204030203" pitchFamily="34" charset="0"/>
                <a:cs typeface="Lato" panose="020F0502020204030203" pitchFamily="34" charset="0"/>
              </a:rPr>
            </a:br>
            <a:endParaRPr lang="fr-FR" sz="2000" b="1" dirty="0">
              <a:latin typeface="Lato" panose="020F0502020204030203" pitchFamily="34" charset="0"/>
              <a:ea typeface="Lato" panose="020F0502020204030203" pitchFamily="34" charset="0"/>
              <a:cs typeface="Lato" panose="020F0502020204030203" pitchFamily="34" charset="0"/>
            </a:endParaRPr>
          </a:p>
          <a:p>
            <a:pPr>
              <a:buNone/>
            </a:pPr>
            <a:r>
              <a:rPr lang="fr-FR" sz="2000" b="1" dirty="0">
                <a:latin typeface="Lato" panose="020F0502020204030203" pitchFamily="34" charset="0"/>
                <a:ea typeface="Lato" panose="020F0502020204030203" pitchFamily="34" charset="0"/>
                <a:cs typeface="Lato" panose="020F0502020204030203" pitchFamily="34" charset="0"/>
              </a:rPr>
              <a:t>Durée</a:t>
            </a:r>
            <a:r>
              <a:rPr lang="fr-FR" sz="2000" dirty="0">
                <a:latin typeface="Lato" panose="020F0502020204030203" pitchFamily="34" charset="0"/>
                <a:ea typeface="Lato" panose="020F0502020204030203" pitchFamily="34" charset="0"/>
                <a:cs typeface="Lato" panose="020F0502020204030203" pitchFamily="34" charset="0"/>
              </a:rPr>
              <a:t> : 15 minutes</a:t>
            </a:r>
          </a:p>
          <a:p>
            <a:pPr>
              <a:buNone/>
            </a:pPr>
            <a:r>
              <a:rPr lang="fr-FR" sz="2000" b="1" dirty="0">
                <a:latin typeface="Lato" panose="020F0502020204030203" pitchFamily="34" charset="0"/>
                <a:ea typeface="Lato" panose="020F0502020204030203" pitchFamily="34" charset="0"/>
                <a:cs typeface="Lato" panose="020F0502020204030203" pitchFamily="34" charset="0"/>
              </a:rPr>
              <a:t>Objectif</a:t>
            </a:r>
            <a:r>
              <a:rPr lang="fr-FR" sz="2000" dirty="0">
                <a:latin typeface="Lato" panose="020F0502020204030203" pitchFamily="34" charset="0"/>
                <a:ea typeface="Lato" panose="020F0502020204030203" pitchFamily="34" charset="0"/>
                <a:cs typeface="Lato" panose="020F0502020204030203" pitchFamily="34" charset="0"/>
              </a:rPr>
              <a:t> : Savoir trouver rapidement une information dans la documentation Qt/</a:t>
            </a:r>
            <a:r>
              <a:rPr lang="fr-FR" sz="2000" dirty="0" err="1">
                <a:latin typeface="Lato" panose="020F0502020204030203" pitchFamily="34" charset="0"/>
                <a:ea typeface="Lato" panose="020F0502020204030203" pitchFamily="34" charset="0"/>
                <a:cs typeface="Lato" panose="020F0502020204030203" pitchFamily="34" charset="0"/>
              </a:rPr>
              <a:t>PyQt</a:t>
            </a:r>
            <a:r>
              <a:rPr lang="fr-FR" sz="2000" dirty="0">
                <a:latin typeface="Lato" panose="020F0502020204030203" pitchFamily="34" charset="0"/>
                <a:ea typeface="Lato" panose="020F0502020204030203" pitchFamily="34" charset="0"/>
                <a:cs typeface="Lato" panose="020F0502020204030203" pitchFamily="34" charset="0"/>
              </a:rPr>
              <a:t> et l'appliquer à un cas simple.</a:t>
            </a:r>
          </a:p>
          <a:p>
            <a:pPr>
              <a:buNone/>
            </a:pPr>
            <a:r>
              <a:rPr lang="fr-FR" sz="2000" b="1" dirty="0" err="1">
                <a:latin typeface="Lato" panose="020F0502020204030203" pitchFamily="34" charset="0"/>
                <a:ea typeface="Lato" panose="020F0502020204030203" pitchFamily="34" charset="0"/>
                <a:cs typeface="Lato" panose="020F0502020204030203" pitchFamily="34" charset="0"/>
              </a:rPr>
              <a:t>Pré-requis</a:t>
            </a:r>
            <a:r>
              <a:rPr lang="fr-FR" sz="2000" dirty="0">
                <a:latin typeface="Lato" panose="020F0502020204030203" pitchFamily="34" charset="0"/>
                <a:ea typeface="Lato" panose="020F0502020204030203" pitchFamily="34" charset="0"/>
                <a:cs typeface="Lato" panose="020F0502020204030203" pitchFamily="34" charset="0"/>
              </a:rPr>
              <a:t> : Avoir un projet PyQt6 fonctionnel (TP1) et </a:t>
            </a:r>
            <a:r>
              <a:rPr lang="fr-FR" sz="2000" dirty="0" err="1">
                <a:latin typeface="Lato" panose="020F0502020204030203" pitchFamily="34" charset="0"/>
                <a:ea typeface="Lato" panose="020F0502020204030203" pitchFamily="34" charset="0"/>
                <a:cs typeface="Lato" panose="020F0502020204030203" pitchFamily="34" charset="0"/>
              </a:rPr>
              <a:t>VSCode</a:t>
            </a:r>
            <a:r>
              <a:rPr lang="fr-FR" sz="2000" dirty="0">
                <a:latin typeface="Lato" panose="020F0502020204030203" pitchFamily="34" charset="0"/>
                <a:ea typeface="Lato" panose="020F0502020204030203" pitchFamily="34" charset="0"/>
                <a:cs typeface="Lato" panose="020F0502020204030203" pitchFamily="34" charset="0"/>
              </a:rPr>
              <a:t> configuré (TP2).</a:t>
            </a:r>
            <a:br>
              <a:rPr lang="fr-FR" sz="2000" dirty="0">
                <a:latin typeface="Lato" panose="020F0502020204030203" pitchFamily="34" charset="0"/>
                <a:ea typeface="Lato" panose="020F0502020204030203" pitchFamily="34" charset="0"/>
                <a:cs typeface="Lato" panose="020F0502020204030203" pitchFamily="34" charset="0"/>
              </a:rPr>
            </a:br>
            <a:endParaRPr lang="fr-FR" sz="2000" dirty="0">
              <a:latin typeface="Lato" panose="020F0502020204030203" pitchFamily="34" charset="0"/>
              <a:ea typeface="Lato" panose="020F0502020204030203" pitchFamily="34" charset="0"/>
              <a:cs typeface="Lato" panose="020F0502020204030203" pitchFamily="34" charset="0"/>
            </a:endParaRPr>
          </a:p>
          <a:p>
            <a:pPr>
              <a:buNone/>
            </a:pPr>
            <a:r>
              <a:rPr lang="fr-FR" sz="2000" b="1" dirty="0">
                <a:latin typeface="Lato" panose="020F0502020204030203" pitchFamily="34" charset="0"/>
                <a:ea typeface="Lato" panose="020F0502020204030203" pitchFamily="34" charset="0"/>
                <a:cs typeface="Lato" panose="020F0502020204030203" pitchFamily="34" charset="0"/>
              </a:rPr>
              <a:t>1) Identifier les bonnes ressources</a:t>
            </a:r>
          </a:p>
          <a:p>
            <a:pPr>
              <a:buNone/>
            </a:pPr>
            <a:r>
              <a:rPr lang="fr-FR" sz="2000" b="1" dirty="0">
                <a:latin typeface="Lato" panose="020F0502020204030203" pitchFamily="34" charset="0"/>
                <a:ea typeface="Lato" panose="020F0502020204030203" pitchFamily="34" charset="0"/>
                <a:cs typeface="Lato" panose="020F0502020204030203" pitchFamily="34" charset="0"/>
              </a:rPr>
              <a:t>2) Trouver une propriété utile de </a:t>
            </a:r>
            <a:r>
              <a:rPr lang="fr-FR" sz="2000" b="1" dirty="0" err="1">
                <a:latin typeface="Lato" panose="020F0502020204030203" pitchFamily="34" charset="0"/>
                <a:ea typeface="Lato" panose="020F0502020204030203" pitchFamily="34" charset="0"/>
                <a:cs typeface="Lato" panose="020F0502020204030203" pitchFamily="34" charset="0"/>
              </a:rPr>
              <a:t>QLabel</a:t>
            </a:r>
            <a:endParaRPr lang="fr-FR" sz="2000" b="1" dirty="0">
              <a:latin typeface="Lato" panose="020F0502020204030203" pitchFamily="34" charset="0"/>
              <a:ea typeface="Lato" panose="020F0502020204030203" pitchFamily="34" charset="0"/>
              <a:cs typeface="Lato" panose="020F0502020204030203" pitchFamily="34" charset="0"/>
            </a:endParaRPr>
          </a:p>
          <a:p>
            <a:pPr>
              <a:buNone/>
            </a:pPr>
            <a:r>
              <a:rPr lang="fr-FR" sz="2000" b="1" dirty="0">
                <a:latin typeface="Lato" panose="020F0502020204030203" pitchFamily="34" charset="0"/>
                <a:ea typeface="Lato" panose="020F0502020204030203" pitchFamily="34" charset="0"/>
                <a:cs typeface="Lato" panose="020F0502020204030203" pitchFamily="34" charset="0"/>
              </a:rPr>
              <a:t>3) Trouver un signal d'intérêt sur un bouton</a:t>
            </a:r>
          </a:p>
          <a:p>
            <a:pPr>
              <a:buNone/>
            </a:pPr>
            <a:r>
              <a:rPr lang="fr-FR" sz="2000" b="1" dirty="0">
                <a:latin typeface="Lato" panose="020F0502020204030203" pitchFamily="34" charset="0"/>
                <a:ea typeface="Lato" panose="020F0502020204030203" pitchFamily="34" charset="0"/>
                <a:cs typeface="Lato" panose="020F0502020204030203" pitchFamily="34" charset="0"/>
              </a:rPr>
              <a:t>4) Comprendre la hiérarchie des classes</a:t>
            </a:r>
          </a:p>
          <a:p>
            <a:pPr>
              <a:buNone/>
            </a:pPr>
            <a:r>
              <a:rPr lang="fr-FR" sz="2000" b="1" dirty="0">
                <a:latin typeface="Lato" panose="020F0502020204030203" pitchFamily="34" charset="0"/>
                <a:ea typeface="Lato" panose="020F0502020204030203" pitchFamily="34" charset="0"/>
                <a:cs typeface="Lato" panose="020F0502020204030203" pitchFamily="34" charset="0"/>
              </a:rPr>
              <a:t>5) Mini challenge doc</a:t>
            </a:r>
          </a:p>
        </p:txBody>
      </p:sp>
    </p:spTree>
    <p:extLst>
      <p:ext uri="{BB962C8B-B14F-4D97-AF65-F5344CB8AC3E}">
        <p14:creationId xmlns:p14="http://schemas.microsoft.com/office/powerpoint/2010/main" val="1687465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g2aed57810c0_0_266"/>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Boomerang Consulting</a:t>
            </a:r>
            <a:endParaRPr/>
          </a:p>
        </p:txBody>
      </p:sp>
      <p:sp>
        <p:nvSpPr>
          <p:cNvPr id="70" name="Google Shape;70;g2aed57810c0_0_266"/>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SzPts val="1800"/>
              <a:buNone/>
            </a:pPr>
            <a:endParaRPr/>
          </a:p>
          <a:p>
            <a:pPr marL="0" lvl="0" indent="0" algn="l" rtl="0">
              <a:lnSpc>
                <a:spcPct val="100000"/>
              </a:lnSpc>
              <a:spcBef>
                <a:spcPts val="360"/>
              </a:spcBef>
              <a:spcAft>
                <a:spcPts val="0"/>
              </a:spcAft>
              <a:buSzPts val="1800"/>
              <a:buNone/>
            </a:pPr>
            <a:r>
              <a:rPr lang="fr-FR"/>
              <a:t>Fort de 20 années d’expertises dans la formation professionnelle continue, notamment en informatique, Boomerang Consulting est un organisme qui cherche à vous offrir la qualité optimum pour vos formations avec : </a:t>
            </a:r>
            <a:endParaRPr/>
          </a:p>
          <a:p>
            <a:pPr marL="0" lvl="0" indent="0" algn="l" rtl="0">
              <a:lnSpc>
                <a:spcPct val="100000"/>
              </a:lnSpc>
              <a:spcBef>
                <a:spcPts val="360"/>
              </a:spcBef>
              <a:spcAft>
                <a:spcPts val="0"/>
              </a:spcAft>
              <a:buSzPts val="1800"/>
              <a:buNone/>
            </a:pPr>
            <a:endParaRPr/>
          </a:p>
          <a:p>
            <a:pPr marL="457200" lvl="0" indent="-342900" algn="l" rtl="0">
              <a:lnSpc>
                <a:spcPct val="115000"/>
              </a:lnSpc>
              <a:spcBef>
                <a:spcPts val="0"/>
              </a:spcBef>
              <a:spcAft>
                <a:spcPts val="0"/>
              </a:spcAft>
              <a:buClr>
                <a:srgbClr val="F1C132"/>
              </a:buClr>
              <a:buSzPts val="1800"/>
              <a:buFont typeface="Arial"/>
              <a:buChar char="●"/>
            </a:pPr>
            <a:r>
              <a:rPr lang="fr-FR">
                <a:solidFill>
                  <a:schemeClr val="dk1"/>
                </a:solidFill>
                <a:latin typeface="Arial"/>
                <a:ea typeface="Arial"/>
                <a:cs typeface="Arial"/>
                <a:sym typeface="Arial"/>
              </a:rPr>
              <a:t>Un accueil de qualité et de proximité,</a:t>
            </a:r>
            <a:endParaRPr>
              <a:solidFill>
                <a:schemeClr val="dk1"/>
              </a:solidFill>
              <a:latin typeface="Arial"/>
              <a:ea typeface="Arial"/>
              <a:cs typeface="Arial"/>
              <a:sym typeface="Arial"/>
            </a:endParaRPr>
          </a:p>
          <a:p>
            <a:pPr marL="457200" lvl="0" indent="-342900" algn="l" rtl="0">
              <a:lnSpc>
                <a:spcPct val="115000"/>
              </a:lnSpc>
              <a:spcBef>
                <a:spcPts val="0"/>
              </a:spcBef>
              <a:spcAft>
                <a:spcPts val="0"/>
              </a:spcAft>
              <a:buClr>
                <a:srgbClr val="F1C132"/>
              </a:buClr>
              <a:buSzPts val="1800"/>
              <a:buFont typeface="Arial"/>
              <a:buChar char="●"/>
            </a:pPr>
            <a:r>
              <a:rPr lang="fr-FR">
                <a:solidFill>
                  <a:schemeClr val="dk1"/>
                </a:solidFill>
                <a:latin typeface="Arial"/>
                <a:ea typeface="Arial"/>
                <a:cs typeface="Arial"/>
                <a:sym typeface="Arial"/>
              </a:rPr>
              <a:t>Un service commercial, administratif et pédagogique à votre disposition,</a:t>
            </a:r>
            <a:endParaRPr>
              <a:solidFill>
                <a:schemeClr val="dk1"/>
              </a:solidFill>
              <a:latin typeface="Arial"/>
              <a:ea typeface="Arial"/>
              <a:cs typeface="Arial"/>
              <a:sym typeface="Arial"/>
            </a:endParaRPr>
          </a:p>
          <a:p>
            <a:pPr marL="457200" lvl="0" indent="-342900" algn="l" rtl="0">
              <a:lnSpc>
                <a:spcPct val="115000"/>
              </a:lnSpc>
              <a:spcBef>
                <a:spcPts val="0"/>
              </a:spcBef>
              <a:spcAft>
                <a:spcPts val="0"/>
              </a:spcAft>
              <a:buClr>
                <a:srgbClr val="F1C132"/>
              </a:buClr>
              <a:buSzPts val="1800"/>
              <a:buFont typeface="Arial"/>
              <a:buChar char="●"/>
            </a:pPr>
            <a:r>
              <a:rPr lang="fr-FR">
                <a:solidFill>
                  <a:schemeClr val="dk1"/>
                </a:solidFill>
                <a:latin typeface="Arial"/>
                <a:ea typeface="Arial"/>
                <a:cs typeface="Arial"/>
                <a:sym typeface="Arial"/>
              </a:rPr>
              <a:t>Un positionnement technologique étendu avec des formateurs experts, qualifiés et certifiés pour certains,</a:t>
            </a:r>
            <a:endParaRPr>
              <a:solidFill>
                <a:schemeClr val="dk1"/>
              </a:solidFill>
              <a:latin typeface="Arial"/>
              <a:ea typeface="Arial"/>
              <a:cs typeface="Arial"/>
              <a:sym typeface="Arial"/>
            </a:endParaRPr>
          </a:p>
          <a:p>
            <a:pPr marL="457200" lvl="0" indent="-342900" algn="l" rtl="0">
              <a:lnSpc>
                <a:spcPct val="115000"/>
              </a:lnSpc>
              <a:spcBef>
                <a:spcPts val="0"/>
              </a:spcBef>
              <a:spcAft>
                <a:spcPts val="0"/>
              </a:spcAft>
              <a:buClr>
                <a:srgbClr val="F1C132"/>
              </a:buClr>
              <a:buSzPts val="1800"/>
              <a:buFont typeface="Arial"/>
              <a:buChar char="●"/>
            </a:pPr>
            <a:r>
              <a:rPr lang="fr-FR">
                <a:solidFill>
                  <a:schemeClr val="dk1"/>
                </a:solidFill>
                <a:latin typeface="Arial"/>
                <a:ea typeface="Arial"/>
                <a:cs typeface="Arial"/>
                <a:sym typeface="Arial"/>
              </a:rPr>
              <a:t>Une qualité de services et une réponse à vos besoins grâce aux contenus pédagogiques </a:t>
            </a:r>
            <a:r>
              <a:rPr lang="fr-FR" b="1">
                <a:solidFill>
                  <a:schemeClr val="dk1"/>
                </a:solidFill>
                <a:latin typeface="Arial"/>
                <a:ea typeface="Arial"/>
                <a:cs typeface="Arial"/>
                <a:sym typeface="Arial"/>
              </a:rPr>
              <a:t>SUR-MESURE</a:t>
            </a:r>
            <a:r>
              <a:rPr lang="fr-FR">
                <a:solidFill>
                  <a:schemeClr val="dk1"/>
                </a:solidFill>
                <a:latin typeface="Arial"/>
                <a:ea typeface="Arial"/>
                <a:cs typeface="Arial"/>
                <a:sym typeface="Arial"/>
              </a:rPr>
              <a:t>.</a:t>
            </a:r>
            <a:endParaRPr>
              <a:solidFill>
                <a:schemeClr val="dk1"/>
              </a:solidFill>
              <a:latin typeface="Arial"/>
              <a:ea typeface="Arial"/>
              <a:cs typeface="Arial"/>
              <a:sym typeface="Arial"/>
            </a:endParaRPr>
          </a:p>
          <a:p>
            <a:pPr marL="457200" lvl="0" indent="0" algn="l" rtl="0">
              <a:lnSpc>
                <a:spcPct val="100000"/>
              </a:lnSpc>
              <a:spcBef>
                <a:spcPts val="36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F7A8683B-80FE-2B5F-4684-8D11B286FAC8}"/>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785BCBC8-BC67-9B39-A41B-F78555A02E39}"/>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SzPts val="2400"/>
              <a:buNone/>
            </a:pPr>
            <a:r>
              <a:rPr lang="fr-FR" dirty="0"/>
              <a:t>TP 4 : </a:t>
            </a:r>
            <a:r>
              <a:rPr lang="fr-FR" dirty="0" err="1"/>
              <a:t>Premiere</a:t>
            </a:r>
            <a:r>
              <a:rPr lang="fr-FR" dirty="0"/>
              <a:t> application (Optionnel)</a:t>
            </a:r>
            <a:endParaRPr dirty="0"/>
          </a:p>
        </p:txBody>
      </p:sp>
      <p:sp>
        <p:nvSpPr>
          <p:cNvPr id="3" name="ZoneTexte 2">
            <a:extLst>
              <a:ext uri="{FF2B5EF4-FFF2-40B4-BE49-F238E27FC236}">
                <a16:creationId xmlns:a16="http://schemas.microsoft.com/office/drawing/2014/main" id="{420F42A8-FFA0-20BF-D116-3E38F4198CCD}"/>
              </a:ext>
            </a:extLst>
          </p:cNvPr>
          <p:cNvSpPr txBox="1"/>
          <p:nvPr/>
        </p:nvSpPr>
        <p:spPr>
          <a:xfrm>
            <a:off x="256559" y="912205"/>
            <a:ext cx="8630882" cy="307777"/>
          </a:xfrm>
          <a:prstGeom prst="rect">
            <a:avLst/>
          </a:prstGeom>
          <a:noFill/>
        </p:spPr>
        <p:txBody>
          <a:bodyPr wrap="square">
            <a:spAutoFit/>
          </a:bodyPr>
          <a:lstStyle/>
          <a:p>
            <a:r>
              <a:rPr lang="fr-FR" dirty="0">
                <a:hlinkClick r:id="rId3"/>
              </a:rPr>
              <a:t>Lien TP4</a:t>
            </a:r>
            <a:endParaRPr lang="fr-FR" dirty="0"/>
          </a:p>
        </p:txBody>
      </p:sp>
      <p:sp>
        <p:nvSpPr>
          <p:cNvPr id="4" name="ZoneTexte 3">
            <a:extLst>
              <a:ext uri="{FF2B5EF4-FFF2-40B4-BE49-F238E27FC236}">
                <a16:creationId xmlns:a16="http://schemas.microsoft.com/office/drawing/2014/main" id="{F04D7FD2-B92B-6E56-32C1-26AFC1D0B922}"/>
              </a:ext>
            </a:extLst>
          </p:cNvPr>
          <p:cNvSpPr txBox="1"/>
          <p:nvPr/>
        </p:nvSpPr>
        <p:spPr>
          <a:xfrm>
            <a:off x="628240" y="1219982"/>
            <a:ext cx="8019090" cy="4401205"/>
          </a:xfrm>
          <a:prstGeom prst="rect">
            <a:avLst/>
          </a:prstGeom>
          <a:noFill/>
        </p:spPr>
        <p:txBody>
          <a:bodyPr wrap="square">
            <a:spAutoFit/>
          </a:bodyPr>
          <a:lstStyle/>
          <a:p>
            <a:pPr>
              <a:buNone/>
            </a:pPr>
            <a:r>
              <a:rPr lang="fr-FR" sz="2000" b="1" dirty="0">
                <a:latin typeface="Lato" panose="020F0502020204030203" pitchFamily="34" charset="0"/>
                <a:ea typeface="Lato" panose="020F0502020204030203" pitchFamily="34" charset="0"/>
                <a:cs typeface="Lato" panose="020F0502020204030203" pitchFamily="34" charset="0"/>
              </a:rPr>
              <a:t>TP4 - Première application personnalisée</a:t>
            </a:r>
            <a:br>
              <a:rPr lang="fr-FR" sz="2000" b="1" dirty="0">
                <a:latin typeface="Lato" panose="020F0502020204030203" pitchFamily="34" charset="0"/>
                <a:ea typeface="Lato" panose="020F0502020204030203" pitchFamily="34" charset="0"/>
                <a:cs typeface="Lato" panose="020F0502020204030203" pitchFamily="34" charset="0"/>
              </a:rPr>
            </a:br>
            <a:endParaRPr lang="fr-FR" sz="2000" b="1" dirty="0">
              <a:latin typeface="Lato" panose="020F0502020204030203" pitchFamily="34" charset="0"/>
              <a:ea typeface="Lato" panose="020F0502020204030203" pitchFamily="34" charset="0"/>
              <a:cs typeface="Lato" panose="020F0502020204030203" pitchFamily="34" charset="0"/>
            </a:endParaRPr>
          </a:p>
          <a:p>
            <a:pPr>
              <a:buNone/>
            </a:pPr>
            <a:r>
              <a:rPr lang="fr-FR" sz="2000" b="1" dirty="0">
                <a:latin typeface="Lato" panose="020F0502020204030203" pitchFamily="34" charset="0"/>
                <a:ea typeface="Lato" panose="020F0502020204030203" pitchFamily="34" charset="0"/>
                <a:cs typeface="Lato" panose="020F0502020204030203" pitchFamily="34" charset="0"/>
              </a:rPr>
              <a:t>Durée</a:t>
            </a:r>
            <a:r>
              <a:rPr lang="fr-FR" sz="2000" dirty="0">
                <a:latin typeface="Lato" panose="020F0502020204030203" pitchFamily="34" charset="0"/>
                <a:ea typeface="Lato" panose="020F0502020204030203" pitchFamily="34" charset="0"/>
                <a:cs typeface="Lato" panose="020F0502020204030203" pitchFamily="34" charset="0"/>
              </a:rPr>
              <a:t> : 30 minutes</a:t>
            </a:r>
          </a:p>
          <a:p>
            <a:pPr>
              <a:buNone/>
            </a:pPr>
            <a:r>
              <a:rPr lang="fr-FR" sz="2000" b="1" dirty="0">
                <a:latin typeface="Lato" panose="020F0502020204030203" pitchFamily="34" charset="0"/>
                <a:ea typeface="Lato" panose="020F0502020204030203" pitchFamily="34" charset="0"/>
                <a:cs typeface="Lato" panose="020F0502020204030203" pitchFamily="34" charset="0"/>
              </a:rPr>
              <a:t>Objectif</a:t>
            </a:r>
            <a:r>
              <a:rPr lang="fr-FR" sz="2000" dirty="0">
                <a:latin typeface="Lato" panose="020F0502020204030203" pitchFamily="34" charset="0"/>
                <a:ea typeface="Lato" panose="020F0502020204030203" pitchFamily="34" charset="0"/>
                <a:cs typeface="Lato" panose="020F0502020204030203" pitchFamily="34" charset="0"/>
              </a:rPr>
              <a:t> : Assembler une petite fenêtre PyQt6 avec un </a:t>
            </a:r>
            <a:r>
              <a:rPr lang="fr-FR" sz="2000" dirty="0" err="1">
                <a:latin typeface="Lato" panose="020F0502020204030203" pitchFamily="34" charset="0"/>
                <a:ea typeface="Lato" panose="020F0502020204030203" pitchFamily="34" charset="0"/>
                <a:cs typeface="Lato" panose="020F0502020204030203" pitchFamily="34" charset="0"/>
              </a:rPr>
              <a:t>layout</a:t>
            </a:r>
            <a:r>
              <a:rPr lang="fr-FR" sz="2000" dirty="0">
                <a:latin typeface="Lato" panose="020F0502020204030203" pitchFamily="34" charset="0"/>
                <a:ea typeface="Lato" panose="020F0502020204030203" pitchFamily="34" charset="0"/>
                <a:cs typeface="Lato" panose="020F0502020204030203" pitchFamily="34" charset="0"/>
              </a:rPr>
              <a:t>, un champ de saisie, un bouton et une zone d'affichage, en respectant une structure de projet simple pilotée par </a:t>
            </a:r>
            <a:r>
              <a:rPr lang="fr-FR" sz="2000" dirty="0" err="1">
                <a:latin typeface="Lato" panose="020F0502020204030203" pitchFamily="34" charset="0"/>
                <a:ea typeface="Lato" panose="020F0502020204030203" pitchFamily="34" charset="0"/>
                <a:cs typeface="Lato" panose="020F0502020204030203" pitchFamily="34" charset="0"/>
              </a:rPr>
              <a:t>uv</a:t>
            </a:r>
            <a:r>
              <a:rPr lang="fr-FR" sz="2000" dirty="0">
                <a:latin typeface="Lato" panose="020F0502020204030203" pitchFamily="34" charset="0"/>
                <a:ea typeface="Lato" panose="020F0502020204030203" pitchFamily="34" charset="0"/>
                <a:cs typeface="Lato" panose="020F0502020204030203" pitchFamily="34" charset="0"/>
              </a:rPr>
              <a:t>.</a:t>
            </a:r>
          </a:p>
          <a:p>
            <a:pPr>
              <a:buNone/>
            </a:pPr>
            <a:r>
              <a:rPr lang="fr-FR" sz="2000" b="1" dirty="0" err="1">
                <a:latin typeface="Lato" panose="020F0502020204030203" pitchFamily="34" charset="0"/>
                <a:ea typeface="Lato" panose="020F0502020204030203" pitchFamily="34" charset="0"/>
                <a:cs typeface="Lato" panose="020F0502020204030203" pitchFamily="34" charset="0"/>
              </a:rPr>
              <a:t>Pré-requis</a:t>
            </a:r>
            <a:r>
              <a:rPr lang="fr-FR" sz="2000" dirty="0">
                <a:latin typeface="Lato" panose="020F0502020204030203" pitchFamily="34" charset="0"/>
                <a:ea typeface="Lato" panose="020F0502020204030203" pitchFamily="34" charset="0"/>
                <a:cs typeface="Lato" panose="020F0502020204030203" pitchFamily="34" charset="0"/>
              </a:rPr>
              <a:t> : TP1 à TP3.</a:t>
            </a:r>
            <a:br>
              <a:rPr lang="fr-FR" sz="2000" dirty="0">
                <a:latin typeface="Lato" panose="020F0502020204030203" pitchFamily="34" charset="0"/>
                <a:ea typeface="Lato" panose="020F0502020204030203" pitchFamily="34" charset="0"/>
                <a:cs typeface="Lato" panose="020F0502020204030203" pitchFamily="34" charset="0"/>
              </a:rPr>
            </a:br>
            <a:endParaRPr lang="fr-FR" sz="2000" dirty="0">
              <a:latin typeface="Lato" panose="020F0502020204030203" pitchFamily="34" charset="0"/>
              <a:ea typeface="Lato" panose="020F0502020204030203" pitchFamily="34" charset="0"/>
              <a:cs typeface="Lato" panose="020F0502020204030203" pitchFamily="34" charset="0"/>
            </a:endParaRPr>
          </a:p>
          <a:p>
            <a:pPr>
              <a:buNone/>
            </a:pPr>
            <a:r>
              <a:rPr lang="fr-FR" sz="2000" b="1" dirty="0">
                <a:latin typeface="Lato" panose="020F0502020204030203" pitchFamily="34" charset="0"/>
                <a:ea typeface="Lato" panose="020F0502020204030203" pitchFamily="34" charset="0"/>
                <a:cs typeface="Lato" panose="020F0502020204030203" pitchFamily="34" charset="0"/>
              </a:rPr>
              <a:t>1) Structure minimale</a:t>
            </a:r>
          </a:p>
          <a:p>
            <a:pPr>
              <a:buNone/>
            </a:pPr>
            <a:r>
              <a:rPr lang="fr-FR" sz="2000" b="1" dirty="0">
                <a:latin typeface="Lato" panose="020F0502020204030203" pitchFamily="34" charset="0"/>
                <a:ea typeface="Lato" panose="020F0502020204030203" pitchFamily="34" charset="0"/>
                <a:cs typeface="Lato" panose="020F0502020204030203" pitchFamily="34" charset="0"/>
              </a:rPr>
              <a:t>2) Disposition</a:t>
            </a:r>
          </a:p>
          <a:p>
            <a:pPr>
              <a:buNone/>
            </a:pPr>
            <a:r>
              <a:rPr lang="fr-FR" sz="2000" b="1" dirty="0">
                <a:latin typeface="Lato" panose="020F0502020204030203" pitchFamily="34" charset="0"/>
                <a:ea typeface="Lato" panose="020F0502020204030203" pitchFamily="34" charset="0"/>
                <a:cs typeface="Lato" panose="020F0502020204030203" pitchFamily="34" charset="0"/>
              </a:rPr>
              <a:t>3) Comportement</a:t>
            </a:r>
          </a:p>
          <a:p>
            <a:pPr>
              <a:buNone/>
            </a:pPr>
            <a:r>
              <a:rPr lang="fr-FR" sz="2000" b="1" dirty="0">
                <a:latin typeface="Lato" panose="020F0502020204030203" pitchFamily="34" charset="0"/>
                <a:ea typeface="Lato" panose="020F0502020204030203" pitchFamily="34" charset="0"/>
                <a:cs typeface="Lato" panose="020F0502020204030203" pitchFamily="34" charset="0"/>
              </a:rPr>
              <a:t>4) Petites finitions</a:t>
            </a:r>
          </a:p>
          <a:p>
            <a:pPr>
              <a:buNone/>
            </a:pPr>
            <a:r>
              <a:rPr lang="fr-FR" sz="2000" b="1" dirty="0">
                <a:latin typeface="Lato" panose="020F0502020204030203" pitchFamily="34" charset="0"/>
                <a:ea typeface="Lato" panose="020F0502020204030203" pitchFamily="34" charset="0"/>
                <a:cs typeface="Lato" panose="020F0502020204030203" pitchFamily="34" charset="0"/>
              </a:rPr>
              <a:t>5) Point d'entrée et exécution</a:t>
            </a:r>
          </a:p>
          <a:p>
            <a:pPr>
              <a:buNone/>
            </a:pPr>
            <a:r>
              <a:rPr lang="fr-FR" sz="2000" b="1" dirty="0">
                <a:latin typeface="Lato" panose="020F0502020204030203" pitchFamily="34" charset="0"/>
                <a:ea typeface="Lato" panose="020F0502020204030203" pitchFamily="34" charset="0"/>
                <a:cs typeface="Lato" panose="020F0502020204030203" pitchFamily="34" charset="0"/>
              </a:rPr>
              <a:t>6) Test manuel</a:t>
            </a:r>
          </a:p>
        </p:txBody>
      </p:sp>
    </p:spTree>
    <p:extLst>
      <p:ext uri="{BB962C8B-B14F-4D97-AF65-F5344CB8AC3E}">
        <p14:creationId xmlns:p14="http://schemas.microsoft.com/office/powerpoint/2010/main" val="15051750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2aed57810c0_0_50"/>
          <p:cNvSpPr txBox="1">
            <a:spLocks noGrp="1"/>
          </p:cNvSpPr>
          <p:nvPr>
            <p:ph type="title"/>
          </p:nvPr>
        </p:nvSpPr>
        <p:spPr>
          <a:xfrm>
            <a:off x="290640" y="338840"/>
            <a:ext cx="3295800" cy="48603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Introduction : ce qu’il faut retenir</a:t>
            </a:r>
            <a:endParaRPr dirty="0"/>
          </a:p>
        </p:txBody>
      </p:sp>
      <p:pic>
        <p:nvPicPr>
          <p:cNvPr id="7" name="Image 6">
            <a:extLst>
              <a:ext uri="{FF2B5EF4-FFF2-40B4-BE49-F238E27FC236}">
                <a16:creationId xmlns:a16="http://schemas.microsoft.com/office/drawing/2014/main" id="{FA833EBC-8F43-3F24-2214-145FA5C49554}"/>
              </a:ext>
            </a:extLst>
          </p:cNvPr>
          <p:cNvPicPr>
            <a:picLocks noChangeAspect="1"/>
          </p:cNvPicPr>
          <p:nvPr/>
        </p:nvPicPr>
        <p:blipFill>
          <a:blip r:embed="rId3"/>
          <a:stretch>
            <a:fillRect/>
          </a:stretch>
        </p:blipFill>
        <p:spPr>
          <a:xfrm>
            <a:off x="4315221" y="388725"/>
            <a:ext cx="4289349" cy="481041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g2aed57810c0_0_68"/>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Commit chapitre 1 Introduction</a:t>
            </a:r>
            <a:endParaRPr dirty="0"/>
          </a:p>
        </p:txBody>
      </p:sp>
      <p:sp>
        <p:nvSpPr>
          <p:cNvPr id="226" name="Google Shape;226;g2aed57810c0_0_68"/>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360"/>
              </a:spcBef>
              <a:spcAft>
                <a:spcPts val="0"/>
              </a:spcAft>
              <a:buNone/>
            </a:pPr>
            <a:r>
              <a:rPr lang="fr-FR" dirty="0"/>
              <a:t>C’est le moment de versionner : </a:t>
            </a:r>
            <a:endParaRPr dirty="0"/>
          </a:p>
          <a:p>
            <a:pPr marL="0" lvl="0" indent="0" algn="l" rtl="0">
              <a:lnSpc>
                <a:spcPct val="100000"/>
              </a:lnSpc>
              <a:spcBef>
                <a:spcPts val="360"/>
              </a:spcBef>
              <a:spcAft>
                <a:spcPts val="0"/>
              </a:spcAft>
              <a:buNone/>
            </a:pPr>
            <a:endParaRPr dirty="0"/>
          </a:p>
          <a:p>
            <a:pPr lvl="0" indent="-342900">
              <a:buClr>
                <a:srgbClr val="F1C232"/>
              </a:buClr>
              <a:buChar char="●"/>
            </a:pPr>
            <a:r>
              <a:rPr lang="fr-FR" dirty="0">
                <a:hlinkClick r:id="rId3"/>
              </a:rPr>
              <a:t>https://github.com/CoursQtTdemares</a:t>
            </a:r>
            <a:endParaRPr lang="fr-FR" dirty="0"/>
          </a:p>
          <a:p>
            <a:pPr lvl="0" indent="-342900">
              <a:buClr>
                <a:srgbClr val="F1C232"/>
              </a:buClr>
              <a:buChar char="●"/>
            </a:pPr>
            <a:r>
              <a:rPr lang="fr-FR" dirty="0"/>
              <a:t>Le commentaire du commit est “chapitre 1 Introduction”</a:t>
            </a:r>
            <a:endParaRPr dirty="0"/>
          </a:p>
          <a:p>
            <a:pPr marL="0" lvl="0" indent="0" algn="l" rtl="0">
              <a:lnSpc>
                <a:spcPct val="100000"/>
              </a:lnSpc>
              <a:spcBef>
                <a:spcPts val="360"/>
              </a:spcBef>
              <a:spcAft>
                <a:spcPts val="0"/>
              </a:spcAft>
              <a:buSzPts val="1800"/>
              <a:buNone/>
            </a:pPr>
            <a:endParaRPr dirty="0"/>
          </a:p>
          <a:p>
            <a:pPr marL="0" lvl="0" indent="0" algn="l" rtl="0">
              <a:lnSpc>
                <a:spcPct val="100000"/>
              </a:lnSpc>
              <a:spcBef>
                <a:spcPts val="360"/>
              </a:spcBef>
              <a:spcAft>
                <a:spcPts val="0"/>
              </a:spcAft>
              <a:buSzPts val="1800"/>
              <a:buNone/>
            </a:pPr>
            <a:endParaRPr sz="1400" i="1"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g2aed57810c0_0_160"/>
          <p:cNvSpPr txBox="1">
            <a:spLocks noGrp="1"/>
          </p:cNvSpPr>
          <p:nvPr>
            <p:ph type="title"/>
          </p:nvPr>
        </p:nvSpPr>
        <p:spPr>
          <a:xfrm>
            <a:off x="1371530" y="2726654"/>
            <a:ext cx="6382800" cy="541800"/>
          </a:xfrm>
          <a:prstGeom prst="rect">
            <a:avLst/>
          </a:prstGeom>
          <a:noFill/>
          <a:ln>
            <a:noFill/>
          </a:ln>
        </p:spPr>
        <p:txBody>
          <a:bodyPr spcFirstLastPara="1" wrap="square" lIns="91425" tIns="45700" rIns="91425" bIns="45700" anchor="t" anchorCtr="0">
            <a:normAutofit/>
          </a:bodyPr>
          <a:lstStyle/>
          <a:p>
            <a:pPr lvl="0"/>
            <a:r>
              <a:rPr lang="fr-FR" dirty="0"/>
              <a:t>Chapitre 2 : Principes généraux</a:t>
            </a: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g2aed57810c0_0_122"/>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Chapitre 2 : Principes généraux</a:t>
            </a:r>
            <a:endParaRPr dirty="0"/>
          </a:p>
        </p:txBody>
      </p:sp>
      <p:sp>
        <p:nvSpPr>
          <p:cNvPr id="239" name="Google Shape;239;g2aed57810c0_0_122"/>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t" anchorCtr="0">
            <a:normAutofit/>
          </a:bodyPr>
          <a:lstStyle/>
          <a:p>
            <a:pPr marL="0" lvl="0" indent="0"/>
            <a:r>
              <a:rPr lang="fr-FR" dirty="0"/>
              <a:t>Objectifs de ce chapitre</a:t>
            </a:r>
          </a:p>
          <a:p>
            <a:pPr marL="0" lvl="0" indent="0"/>
            <a:endParaRPr lang="fr-FR" dirty="0"/>
          </a:p>
          <a:p>
            <a:r>
              <a:rPr lang="fr-FR" dirty="0"/>
              <a:t>- Structurer une application Qt complète avec fenêtre principale</a:t>
            </a:r>
          </a:p>
          <a:p>
            <a:r>
              <a:rPr lang="fr-FR" dirty="0"/>
              <a:t>- Créer et organiser des barres de menus, d'outils et de statut</a:t>
            </a:r>
          </a:p>
          <a:p>
            <a:r>
              <a:rPr lang="fr-FR" dirty="0"/>
              <a:t>- Intégrer des styles CSS pour personnaliser l'apparence</a:t>
            </a:r>
          </a:p>
          <a:p>
            <a:r>
              <a:rPr lang="fr-FR" dirty="0"/>
              <a:t>- Implémenter des menus contextuels interactifs</a:t>
            </a:r>
          </a:p>
          <a:p>
            <a:r>
              <a:rPr lang="fr-FR" dirty="0"/>
              <a:t>- Gérer l'interconnexion entre les différents éléments d'interface</a:t>
            </a:r>
          </a:p>
          <a:p>
            <a:pPr marL="0" lvl="0" indent="0"/>
            <a:endParaRPr lang="fr-FR"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37">
          <a:extLst>
            <a:ext uri="{FF2B5EF4-FFF2-40B4-BE49-F238E27FC236}">
              <a16:creationId xmlns:a16="http://schemas.microsoft.com/office/drawing/2014/main" id="{4A7193EF-F3E1-5853-7C9B-1D2A7B5191F1}"/>
            </a:ext>
          </a:extLst>
        </p:cNvPr>
        <p:cNvGrpSpPr/>
        <p:nvPr/>
      </p:nvGrpSpPr>
      <p:grpSpPr>
        <a:xfrm>
          <a:off x="0" y="0"/>
          <a:ext cx="0" cy="0"/>
          <a:chOff x="0" y="0"/>
          <a:chExt cx="0" cy="0"/>
        </a:xfrm>
      </p:grpSpPr>
      <p:sp>
        <p:nvSpPr>
          <p:cNvPr id="238" name="Google Shape;238;g2aed57810c0_0_122">
            <a:extLst>
              <a:ext uri="{FF2B5EF4-FFF2-40B4-BE49-F238E27FC236}">
                <a16:creationId xmlns:a16="http://schemas.microsoft.com/office/drawing/2014/main" id="{D3F2374E-BCF1-0A19-76D2-DECA8AC29E5F}"/>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2.1 But à atteindre</a:t>
            </a:r>
            <a:endParaRPr dirty="0"/>
          </a:p>
        </p:txBody>
      </p:sp>
      <p:pic>
        <p:nvPicPr>
          <p:cNvPr id="6" name="Image 5">
            <a:extLst>
              <a:ext uri="{FF2B5EF4-FFF2-40B4-BE49-F238E27FC236}">
                <a16:creationId xmlns:a16="http://schemas.microsoft.com/office/drawing/2014/main" id="{634936D7-05CC-0954-9EEC-C4E51A29362F}"/>
              </a:ext>
            </a:extLst>
          </p:cNvPr>
          <p:cNvPicPr>
            <a:picLocks noChangeAspect="1"/>
          </p:cNvPicPr>
          <p:nvPr/>
        </p:nvPicPr>
        <p:blipFill>
          <a:blip r:embed="rId3"/>
          <a:stretch>
            <a:fillRect/>
          </a:stretch>
        </p:blipFill>
        <p:spPr>
          <a:xfrm>
            <a:off x="1443771" y="907821"/>
            <a:ext cx="5200868" cy="4103556"/>
          </a:xfrm>
          <a:prstGeom prst="rect">
            <a:avLst/>
          </a:prstGeom>
        </p:spPr>
      </p:pic>
    </p:spTree>
    <p:extLst>
      <p:ext uri="{BB962C8B-B14F-4D97-AF65-F5344CB8AC3E}">
        <p14:creationId xmlns:p14="http://schemas.microsoft.com/office/powerpoint/2010/main" val="31149243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F7F93691-69A3-61D6-E5A8-A946AEB1BBAD}"/>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9411B172-9D62-6D69-09DF-E6910E7D2A2F}"/>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2.2 </a:t>
            </a:r>
            <a:r>
              <a:rPr lang="fr-FR" b="1" dirty="0" err="1"/>
              <a:t>QMainWindow</a:t>
            </a:r>
            <a:r>
              <a:rPr lang="fr-FR" b="1" dirty="0"/>
              <a:t> </a:t>
            </a:r>
          </a:p>
        </p:txBody>
      </p:sp>
      <p:sp>
        <p:nvSpPr>
          <p:cNvPr id="2" name="ZoneTexte 1">
            <a:extLst>
              <a:ext uri="{FF2B5EF4-FFF2-40B4-BE49-F238E27FC236}">
                <a16:creationId xmlns:a16="http://schemas.microsoft.com/office/drawing/2014/main" id="{63C51337-7F69-4823-8823-988B09F74677}"/>
              </a:ext>
            </a:extLst>
          </p:cNvPr>
          <p:cNvSpPr txBox="1"/>
          <p:nvPr/>
        </p:nvSpPr>
        <p:spPr>
          <a:xfrm>
            <a:off x="2305724" y="1141706"/>
            <a:ext cx="4006225" cy="400110"/>
          </a:xfrm>
          <a:prstGeom prst="rect">
            <a:avLst/>
          </a:prstGeom>
          <a:noFill/>
        </p:spPr>
        <p:txBody>
          <a:bodyPr wrap="none" rtlCol="0">
            <a:spAutoFit/>
          </a:bodyPr>
          <a:lstStyle/>
          <a:p>
            <a:r>
              <a:rPr lang="fr-FR" sz="2000" dirty="0">
                <a:latin typeface="Lato" panose="020F0502020204030203" pitchFamily="34" charset="0"/>
                <a:ea typeface="Lato" panose="020F0502020204030203" pitchFamily="34" charset="0"/>
                <a:cs typeface="Lato" panose="020F0502020204030203" pitchFamily="34" charset="0"/>
              </a:rPr>
              <a:t>Fondation de notre application Qt</a:t>
            </a:r>
          </a:p>
        </p:txBody>
      </p:sp>
      <p:pic>
        <p:nvPicPr>
          <p:cNvPr id="4" name="Image 3">
            <a:extLst>
              <a:ext uri="{FF2B5EF4-FFF2-40B4-BE49-F238E27FC236}">
                <a16:creationId xmlns:a16="http://schemas.microsoft.com/office/drawing/2014/main" id="{4E9ECD5C-B576-1D1A-4662-0777DB48E376}"/>
              </a:ext>
            </a:extLst>
          </p:cNvPr>
          <p:cNvPicPr>
            <a:picLocks noChangeAspect="1"/>
          </p:cNvPicPr>
          <p:nvPr/>
        </p:nvPicPr>
        <p:blipFill>
          <a:blip r:embed="rId3"/>
          <a:stretch>
            <a:fillRect/>
          </a:stretch>
        </p:blipFill>
        <p:spPr>
          <a:xfrm>
            <a:off x="1478448" y="1729973"/>
            <a:ext cx="5828478" cy="3135097"/>
          </a:xfrm>
          <a:prstGeom prst="rect">
            <a:avLst/>
          </a:prstGeom>
        </p:spPr>
      </p:pic>
    </p:spTree>
    <p:extLst>
      <p:ext uri="{BB962C8B-B14F-4D97-AF65-F5344CB8AC3E}">
        <p14:creationId xmlns:p14="http://schemas.microsoft.com/office/powerpoint/2010/main" val="20382495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1F42A741-1EF1-E175-3458-381066C8E2D2}"/>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CD0A397C-0219-2398-C987-C0E4FCF8E958}"/>
              </a:ext>
            </a:extLst>
          </p:cNvPr>
          <p:cNvSpPr txBox="1">
            <a:spLocks noGrp="1"/>
          </p:cNvSpPr>
          <p:nvPr>
            <p:ph type="title"/>
          </p:nvPr>
        </p:nvSpPr>
        <p:spPr>
          <a:xfrm>
            <a:off x="2608331" y="207633"/>
            <a:ext cx="6247800" cy="479400"/>
          </a:xfrm>
          <a:prstGeom prst="rect">
            <a:avLst/>
          </a:prstGeom>
          <a:noFill/>
          <a:ln>
            <a:noFill/>
          </a:ln>
        </p:spPr>
        <p:txBody>
          <a:bodyPr spcFirstLastPara="1" wrap="square" lIns="91425" tIns="45700" rIns="91425" bIns="45700" anchor="ctr" anchorCtr="0">
            <a:normAutofit/>
          </a:bodyPr>
          <a:lstStyle/>
          <a:p>
            <a:r>
              <a:rPr lang="fr-FR" b="1" dirty="0"/>
              <a:t>2.3 Les 4 zones principales </a:t>
            </a:r>
          </a:p>
        </p:txBody>
      </p:sp>
      <p:pic>
        <p:nvPicPr>
          <p:cNvPr id="3" name="Image 2">
            <a:extLst>
              <a:ext uri="{FF2B5EF4-FFF2-40B4-BE49-F238E27FC236}">
                <a16:creationId xmlns:a16="http://schemas.microsoft.com/office/drawing/2014/main" id="{CF8C6BE6-C2BD-479F-1434-CABBBE1DF6E7}"/>
              </a:ext>
            </a:extLst>
          </p:cNvPr>
          <p:cNvPicPr>
            <a:picLocks noChangeAspect="1"/>
          </p:cNvPicPr>
          <p:nvPr/>
        </p:nvPicPr>
        <p:blipFill>
          <a:blip r:embed="rId3"/>
          <a:stretch>
            <a:fillRect/>
          </a:stretch>
        </p:blipFill>
        <p:spPr>
          <a:xfrm>
            <a:off x="417320" y="944665"/>
            <a:ext cx="2915057" cy="2286319"/>
          </a:xfrm>
          <a:prstGeom prst="rect">
            <a:avLst/>
          </a:prstGeom>
        </p:spPr>
      </p:pic>
      <p:pic>
        <p:nvPicPr>
          <p:cNvPr id="5" name="Image 4">
            <a:extLst>
              <a:ext uri="{FF2B5EF4-FFF2-40B4-BE49-F238E27FC236}">
                <a16:creationId xmlns:a16="http://schemas.microsoft.com/office/drawing/2014/main" id="{79CFE770-7394-4CB8-62C4-8BE3E814E2F9}"/>
              </a:ext>
            </a:extLst>
          </p:cNvPr>
          <p:cNvPicPr>
            <a:picLocks noChangeAspect="1"/>
          </p:cNvPicPr>
          <p:nvPr/>
        </p:nvPicPr>
        <p:blipFill>
          <a:blip r:embed="rId4"/>
          <a:stretch>
            <a:fillRect/>
          </a:stretch>
        </p:blipFill>
        <p:spPr>
          <a:xfrm>
            <a:off x="4314457" y="839232"/>
            <a:ext cx="3467812" cy="4428435"/>
          </a:xfrm>
          <a:prstGeom prst="rect">
            <a:avLst/>
          </a:prstGeom>
        </p:spPr>
      </p:pic>
    </p:spTree>
    <p:extLst>
      <p:ext uri="{BB962C8B-B14F-4D97-AF65-F5344CB8AC3E}">
        <p14:creationId xmlns:p14="http://schemas.microsoft.com/office/powerpoint/2010/main" val="15906708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5B0B96AF-B2D2-C0E6-0399-576DFB720753}"/>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846934B5-529C-B969-6323-9988B691FE88}"/>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2.4 Cycle de vie</a:t>
            </a:r>
          </a:p>
        </p:txBody>
      </p:sp>
      <p:pic>
        <p:nvPicPr>
          <p:cNvPr id="3" name="Image 2">
            <a:extLst>
              <a:ext uri="{FF2B5EF4-FFF2-40B4-BE49-F238E27FC236}">
                <a16:creationId xmlns:a16="http://schemas.microsoft.com/office/drawing/2014/main" id="{A2713385-9340-2388-0D31-4533FF37B2DC}"/>
              </a:ext>
            </a:extLst>
          </p:cNvPr>
          <p:cNvPicPr>
            <a:picLocks noChangeAspect="1"/>
          </p:cNvPicPr>
          <p:nvPr/>
        </p:nvPicPr>
        <p:blipFill>
          <a:blip r:embed="rId3"/>
          <a:stretch>
            <a:fillRect/>
          </a:stretch>
        </p:blipFill>
        <p:spPr>
          <a:xfrm>
            <a:off x="2239864" y="1005670"/>
            <a:ext cx="3839070" cy="4433305"/>
          </a:xfrm>
          <a:prstGeom prst="rect">
            <a:avLst/>
          </a:prstGeom>
        </p:spPr>
      </p:pic>
    </p:spTree>
    <p:extLst>
      <p:ext uri="{BB962C8B-B14F-4D97-AF65-F5344CB8AC3E}">
        <p14:creationId xmlns:p14="http://schemas.microsoft.com/office/powerpoint/2010/main" val="28867090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5E89A2CD-E3FA-17D3-C1BF-ED3069151654}"/>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E8E6F873-DD84-84AC-95FE-59DD2D203C8E}"/>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fontScale="90000"/>
          </a:bodyPr>
          <a:lstStyle/>
          <a:p>
            <a:r>
              <a:rPr lang="fr-FR" b="1" dirty="0"/>
              <a:t>2.5 Communication par signaux et slots</a:t>
            </a:r>
          </a:p>
        </p:txBody>
      </p:sp>
      <p:pic>
        <p:nvPicPr>
          <p:cNvPr id="3" name="Image 2">
            <a:extLst>
              <a:ext uri="{FF2B5EF4-FFF2-40B4-BE49-F238E27FC236}">
                <a16:creationId xmlns:a16="http://schemas.microsoft.com/office/drawing/2014/main" id="{0D33D494-2C05-D30A-D812-7ECBBD0E3E07}"/>
              </a:ext>
            </a:extLst>
          </p:cNvPr>
          <p:cNvPicPr>
            <a:picLocks noChangeAspect="1"/>
          </p:cNvPicPr>
          <p:nvPr/>
        </p:nvPicPr>
        <p:blipFill>
          <a:blip r:embed="rId3"/>
          <a:stretch>
            <a:fillRect/>
          </a:stretch>
        </p:blipFill>
        <p:spPr>
          <a:xfrm>
            <a:off x="411776" y="1513036"/>
            <a:ext cx="3802022" cy="3675689"/>
          </a:xfrm>
          <a:prstGeom prst="rect">
            <a:avLst/>
          </a:prstGeom>
        </p:spPr>
      </p:pic>
      <p:pic>
        <p:nvPicPr>
          <p:cNvPr id="5" name="Image 4">
            <a:extLst>
              <a:ext uri="{FF2B5EF4-FFF2-40B4-BE49-F238E27FC236}">
                <a16:creationId xmlns:a16="http://schemas.microsoft.com/office/drawing/2014/main" id="{E3CDFD1B-7D59-F293-042B-55DF23AD0B5F}"/>
              </a:ext>
            </a:extLst>
          </p:cNvPr>
          <p:cNvPicPr>
            <a:picLocks noChangeAspect="1"/>
          </p:cNvPicPr>
          <p:nvPr/>
        </p:nvPicPr>
        <p:blipFill>
          <a:blip r:embed="rId4"/>
          <a:stretch>
            <a:fillRect/>
          </a:stretch>
        </p:blipFill>
        <p:spPr>
          <a:xfrm>
            <a:off x="4572000" y="2315603"/>
            <a:ext cx="4357004" cy="1823608"/>
          </a:xfrm>
          <a:prstGeom prst="rect">
            <a:avLst/>
          </a:prstGeom>
        </p:spPr>
      </p:pic>
    </p:spTree>
    <p:extLst>
      <p:ext uri="{BB962C8B-B14F-4D97-AF65-F5344CB8AC3E}">
        <p14:creationId xmlns:p14="http://schemas.microsoft.com/office/powerpoint/2010/main" val="4178705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g2aed57810c0_0_273"/>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Centre de formation certifié</a:t>
            </a:r>
            <a:endParaRPr/>
          </a:p>
        </p:txBody>
      </p:sp>
      <p:sp>
        <p:nvSpPr>
          <p:cNvPr id="77" name="Google Shape;77;g2aed57810c0_0_273"/>
          <p:cNvSpPr txBox="1">
            <a:spLocks noGrp="1"/>
          </p:cNvSpPr>
          <p:nvPr>
            <p:ph type="body" idx="1"/>
          </p:nvPr>
        </p:nvSpPr>
        <p:spPr>
          <a:xfrm>
            <a:off x="304400" y="3344124"/>
            <a:ext cx="8535300" cy="18870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None/>
            </a:pPr>
            <a:endParaRPr>
              <a:solidFill>
                <a:srgbClr val="222222"/>
              </a:solidFill>
              <a:highlight>
                <a:srgbClr val="FFFFFF"/>
              </a:highlight>
              <a:latin typeface="Arial"/>
              <a:ea typeface="Arial"/>
              <a:cs typeface="Arial"/>
              <a:sym typeface="Arial"/>
            </a:endParaRPr>
          </a:p>
          <a:p>
            <a:pPr marL="457200" lvl="0" indent="-342900" algn="l" rtl="0">
              <a:lnSpc>
                <a:spcPct val="100000"/>
              </a:lnSpc>
              <a:spcBef>
                <a:spcPts val="0"/>
              </a:spcBef>
              <a:spcAft>
                <a:spcPts val="0"/>
              </a:spcAft>
              <a:buClr>
                <a:srgbClr val="F1C232"/>
              </a:buClr>
              <a:buSzPts val="1800"/>
              <a:buFont typeface="Arial"/>
              <a:buChar char="●"/>
            </a:pPr>
            <a:r>
              <a:rPr lang="fr-FR">
                <a:solidFill>
                  <a:srgbClr val="222222"/>
                </a:solidFill>
                <a:highlight>
                  <a:srgbClr val="FFFFFF"/>
                </a:highlight>
                <a:latin typeface="Arial"/>
                <a:ea typeface="Arial"/>
                <a:cs typeface="Arial"/>
                <a:sym typeface="Arial"/>
              </a:rPr>
              <a:t>L’engagement pour la qualité en étant certifié Qualiopi.</a:t>
            </a:r>
            <a:endParaRPr>
              <a:solidFill>
                <a:srgbClr val="222222"/>
              </a:solidFill>
              <a:highlight>
                <a:srgbClr val="FFFFFF"/>
              </a:highlight>
              <a:latin typeface="Arial"/>
              <a:ea typeface="Arial"/>
              <a:cs typeface="Arial"/>
              <a:sym typeface="Arial"/>
            </a:endParaRPr>
          </a:p>
          <a:p>
            <a:pPr marL="457200" lvl="0" indent="-342900" algn="l" rtl="0">
              <a:lnSpc>
                <a:spcPct val="100000"/>
              </a:lnSpc>
              <a:spcBef>
                <a:spcPts val="0"/>
              </a:spcBef>
              <a:spcAft>
                <a:spcPts val="0"/>
              </a:spcAft>
              <a:buClr>
                <a:srgbClr val="F1C232"/>
              </a:buClr>
              <a:buSzPts val="1800"/>
              <a:buFont typeface="Arial"/>
              <a:buChar char="●"/>
            </a:pPr>
            <a:r>
              <a:rPr lang="fr-FR">
                <a:solidFill>
                  <a:srgbClr val="222222"/>
                </a:solidFill>
                <a:highlight>
                  <a:srgbClr val="FFFFFF"/>
                </a:highlight>
                <a:latin typeface="Arial"/>
                <a:ea typeface="Arial"/>
                <a:cs typeface="Arial"/>
                <a:sym typeface="Arial"/>
              </a:rPr>
              <a:t>Centre de formation spécialisé dans les domaines de l’IT, Ressources humaines et développement personnel.</a:t>
            </a:r>
            <a:endParaRPr>
              <a:solidFill>
                <a:srgbClr val="222222"/>
              </a:solidFill>
              <a:highlight>
                <a:srgbClr val="FFFFFF"/>
              </a:highlight>
              <a:latin typeface="Arial"/>
              <a:ea typeface="Arial"/>
              <a:cs typeface="Arial"/>
              <a:sym typeface="Arial"/>
            </a:endParaRPr>
          </a:p>
          <a:p>
            <a:pPr marL="0" lvl="0" indent="0" algn="l" rtl="0">
              <a:lnSpc>
                <a:spcPct val="100000"/>
              </a:lnSpc>
              <a:spcBef>
                <a:spcPts val="360"/>
              </a:spcBef>
              <a:spcAft>
                <a:spcPts val="0"/>
              </a:spcAft>
              <a:buSzPts val="1800"/>
              <a:buNone/>
            </a:pPr>
            <a:endParaRPr sz="1400" i="1">
              <a:solidFill>
                <a:srgbClr val="222222"/>
              </a:solidFill>
              <a:highlight>
                <a:srgbClr val="FFFFFF"/>
              </a:highlight>
              <a:latin typeface="Arial"/>
              <a:ea typeface="Arial"/>
              <a:cs typeface="Arial"/>
              <a:sym typeface="Arial"/>
            </a:endParaRPr>
          </a:p>
        </p:txBody>
      </p:sp>
      <p:pic>
        <p:nvPicPr>
          <p:cNvPr id="78" name="Google Shape;78;g2aed57810c0_0_273"/>
          <p:cNvPicPr preferRelativeResize="0"/>
          <p:nvPr/>
        </p:nvPicPr>
        <p:blipFill>
          <a:blip r:embed="rId3">
            <a:alphaModFix/>
          </a:blip>
          <a:stretch>
            <a:fillRect/>
          </a:stretch>
        </p:blipFill>
        <p:spPr>
          <a:xfrm>
            <a:off x="3228525" y="1400175"/>
            <a:ext cx="2133600" cy="130492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4A8FCF2C-0531-7A4F-ADB1-567542A57286}"/>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D12B3456-5D89-2EE1-058B-FBC31CBD2430}"/>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2.6 </a:t>
            </a:r>
            <a:r>
              <a:rPr lang="fr-FR" dirty="0"/>
              <a:t>Les widgets de base</a:t>
            </a:r>
            <a:endParaRPr lang="fr-FR" b="1" dirty="0"/>
          </a:p>
        </p:txBody>
      </p:sp>
      <p:graphicFrame>
        <p:nvGraphicFramePr>
          <p:cNvPr id="2" name="Tableau 1">
            <a:extLst>
              <a:ext uri="{FF2B5EF4-FFF2-40B4-BE49-F238E27FC236}">
                <a16:creationId xmlns:a16="http://schemas.microsoft.com/office/drawing/2014/main" id="{3141BDBF-A200-3FDB-2596-49EAEDA38CF0}"/>
              </a:ext>
            </a:extLst>
          </p:cNvPr>
          <p:cNvGraphicFramePr>
            <a:graphicFrameLocks noGrp="1"/>
          </p:cNvGraphicFramePr>
          <p:nvPr>
            <p:extLst>
              <p:ext uri="{D42A27DB-BD31-4B8C-83A1-F6EECF244321}">
                <p14:modId xmlns:p14="http://schemas.microsoft.com/office/powerpoint/2010/main" val="2395107470"/>
              </p:ext>
            </p:extLst>
          </p:nvPr>
        </p:nvGraphicFramePr>
        <p:xfrm>
          <a:off x="374970" y="2193811"/>
          <a:ext cx="8468005" cy="1036320"/>
        </p:xfrm>
        <a:graphic>
          <a:graphicData uri="http://schemas.openxmlformats.org/drawingml/2006/table">
            <a:tbl>
              <a:tblPr firstRow="1" bandRow="1">
                <a:tableStyleId>{5C22544A-7EE6-4342-B048-85BDC9FD1C3A}</a:tableStyleId>
              </a:tblPr>
              <a:tblGrid>
                <a:gridCol w="1693601">
                  <a:extLst>
                    <a:ext uri="{9D8B030D-6E8A-4147-A177-3AD203B41FA5}">
                      <a16:colId xmlns:a16="http://schemas.microsoft.com/office/drawing/2014/main" val="1644905576"/>
                    </a:ext>
                  </a:extLst>
                </a:gridCol>
                <a:gridCol w="1693601">
                  <a:extLst>
                    <a:ext uri="{9D8B030D-6E8A-4147-A177-3AD203B41FA5}">
                      <a16:colId xmlns:a16="http://schemas.microsoft.com/office/drawing/2014/main" val="22384165"/>
                    </a:ext>
                  </a:extLst>
                </a:gridCol>
                <a:gridCol w="1693601">
                  <a:extLst>
                    <a:ext uri="{9D8B030D-6E8A-4147-A177-3AD203B41FA5}">
                      <a16:colId xmlns:a16="http://schemas.microsoft.com/office/drawing/2014/main" val="2592736908"/>
                    </a:ext>
                  </a:extLst>
                </a:gridCol>
                <a:gridCol w="1693601">
                  <a:extLst>
                    <a:ext uri="{9D8B030D-6E8A-4147-A177-3AD203B41FA5}">
                      <a16:colId xmlns:a16="http://schemas.microsoft.com/office/drawing/2014/main" val="3506088797"/>
                    </a:ext>
                  </a:extLst>
                </a:gridCol>
                <a:gridCol w="1693601">
                  <a:extLst>
                    <a:ext uri="{9D8B030D-6E8A-4147-A177-3AD203B41FA5}">
                      <a16:colId xmlns:a16="http://schemas.microsoft.com/office/drawing/2014/main" val="4093304219"/>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400" b="1" i="0" u="none" strike="noStrike" cap="none" dirty="0" err="1">
                          <a:solidFill>
                            <a:schemeClr val="lt1"/>
                          </a:solidFill>
                          <a:effectLst/>
                          <a:latin typeface="+mn-lt"/>
                          <a:ea typeface="+mn-ea"/>
                          <a:cs typeface="+mn-cs"/>
                          <a:sym typeface="Arial"/>
                        </a:rPr>
                        <a:t>QLineEdit</a:t>
                      </a:r>
                      <a:endParaRPr lang="fr-FR" sz="1400" b="0" i="0" u="none" strike="noStrike" cap="none" dirty="0">
                        <a:solidFill>
                          <a:schemeClr val="lt1"/>
                        </a:solidFill>
                        <a:effectLst/>
                        <a:latin typeface="+mn-lt"/>
                        <a:ea typeface="+mn-ea"/>
                        <a:cs typeface="+mn-cs"/>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400" b="1" i="0" u="none" strike="noStrike" cap="none" dirty="0" err="1">
                          <a:solidFill>
                            <a:schemeClr val="lt1"/>
                          </a:solidFill>
                          <a:effectLst/>
                          <a:latin typeface="+mn-lt"/>
                          <a:ea typeface="+mn-ea"/>
                          <a:cs typeface="+mn-cs"/>
                          <a:sym typeface="Arial"/>
                        </a:rPr>
                        <a:t>QPushButton</a:t>
                      </a:r>
                      <a:endParaRPr lang="fr-FR" sz="1400" b="0" i="0" u="none" strike="noStrike" cap="none" dirty="0">
                        <a:solidFill>
                          <a:schemeClr val="lt1"/>
                        </a:solidFill>
                        <a:effectLst/>
                        <a:latin typeface="+mn-lt"/>
                        <a:ea typeface="+mn-ea"/>
                        <a:cs typeface="+mn-cs"/>
                        <a:sym typeface="Arial"/>
                      </a:endParaRPr>
                    </a:p>
                    <a:p>
                      <a:endParaRPr lang="fr-FR"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400" b="1" i="0" u="none" strike="noStrike" cap="none" dirty="0" err="1">
                          <a:solidFill>
                            <a:schemeClr val="lt1"/>
                          </a:solidFill>
                          <a:effectLst/>
                          <a:latin typeface="+mn-lt"/>
                          <a:ea typeface="+mn-ea"/>
                          <a:cs typeface="+mn-cs"/>
                          <a:sym typeface="Arial"/>
                        </a:rPr>
                        <a:t>QLabel</a:t>
                      </a:r>
                      <a:endParaRPr lang="fr-FR" sz="1400" b="0" i="0" u="none" strike="noStrike" cap="none" dirty="0">
                        <a:solidFill>
                          <a:schemeClr val="lt1"/>
                        </a:solidFill>
                        <a:effectLst/>
                        <a:latin typeface="+mn-lt"/>
                        <a:ea typeface="+mn-ea"/>
                        <a:cs typeface="+mn-cs"/>
                        <a:sym typeface="Arial"/>
                      </a:endParaRPr>
                    </a:p>
                    <a:p>
                      <a:endParaRPr lang="fr-FR"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400" b="1" i="0" u="none" strike="noStrike" cap="none" dirty="0" err="1">
                          <a:solidFill>
                            <a:schemeClr val="lt1"/>
                          </a:solidFill>
                          <a:effectLst/>
                          <a:latin typeface="+mn-lt"/>
                          <a:ea typeface="+mn-ea"/>
                          <a:cs typeface="+mn-cs"/>
                          <a:sym typeface="Arial"/>
                        </a:rPr>
                        <a:t>QCheckBox</a:t>
                      </a:r>
                      <a:endParaRPr lang="fr-FR" sz="1400" b="0" i="0" u="none" strike="noStrike" cap="none" dirty="0">
                        <a:solidFill>
                          <a:schemeClr val="lt1"/>
                        </a:solidFill>
                        <a:effectLst/>
                        <a:latin typeface="+mn-lt"/>
                        <a:ea typeface="+mn-ea"/>
                        <a:cs typeface="+mn-cs"/>
                        <a:sym typeface="Arial"/>
                      </a:endParaRPr>
                    </a:p>
                    <a:p>
                      <a:endParaRPr lang="fr-FR"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400" b="1" i="0" u="none" strike="noStrike" cap="none" dirty="0" err="1">
                          <a:solidFill>
                            <a:schemeClr val="lt1"/>
                          </a:solidFill>
                          <a:effectLst/>
                          <a:latin typeface="+mn-lt"/>
                          <a:ea typeface="+mn-ea"/>
                          <a:cs typeface="+mn-cs"/>
                          <a:sym typeface="Arial"/>
                        </a:rPr>
                        <a:t>QComboBox</a:t>
                      </a:r>
                      <a:endParaRPr lang="fr-FR" sz="1400" b="0" i="0" u="none" strike="noStrike" cap="none" dirty="0">
                        <a:solidFill>
                          <a:schemeClr val="lt1"/>
                        </a:solidFill>
                        <a:effectLst/>
                        <a:latin typeface="+mn-lt"/>
                        <a:ea typeface="+mn-ea"/>
                        <a:cs typeface="+mn-cs"/>
                        <a:sym typeface="Arial"/>
                      </a:endParaRPr>
                    </a:p>
                    <a:p>
                      <a:endParaRPr lang="fr-FR" dirty="0"/>
                    </a:p>
                  </a:txBody>
                  <a:tcPr/>
                </a:tc>
                <a:extLst>
                  <a:ext uri="{0D108BD9-81ED-4DB2-BD59-A6C34878D82A}">
                    <a16:rowId xmlns:a16="http://schemas.microsoft.com/office/drawing/2014/main" val="5557548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400" b="0" i="0" u="none" strike="noStrike" cap="none" dirty="0">
                          <a:solidFill>
                            <a:schemeClr val="dk1"/>
                          </a:solidFill>
                          <a:effectLst/>
                          <a:latin typeface="+mn-lt"/>
                          <a:ea typeface="+mn-ea"/>
                          <a:cs typeface="+mn-cs"/>
                          <a:sym typeface="Arial"/>
                        </a:rPr>
                        <a:t>saisie de texte</a:t>
                      </a:r>
                    </a:p>
                  </a:txBody>
                  <a:tcPr/>
                </a:tc>
                <a:tc>
                  <a:txBody>
                    <a:bodyPr/>
                    <a:lstStyle/>
                    <a:p>
                      <a:r>
                        <a:rPr lang="fr-FR" dirty="0"/>
                        <a:t>Déclencher des actions</a:t>
                      </a:r>
                    </a:p>
                  </a:txBody>
                  <a:tcPr/>
                </a:tc>
                <a:tc>
                  <a:txBody>
                    <a:bodyPr/>
                    <a:lstStyle/>
                    <a:p>
                      <a:r>
                        <a:rPr lang="fr-FR" dirty="0"/>
                        <a:t>Informer l’utilisateur</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400" b="0" i="0" u="none" strike="noStrike" cap="none" dirty="0">
                          <a:solidFill>
                            <a:schemeClr val="dk1"/>
                          </a:solidFill>
                          <a:effectLst/>
                          <a:latin typeface="+mn-lt"/>
                          <a:ea typeface="+mn-ea"/>
                          <a:cs typeface="+mn-cs"/>
                          <a:sym typeface="Arial"/>
                        </a:rPr>
                        <a:t>Les options à cocher</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400" b="0" i="0" u="none" strike="noStrike" cap="none" dirty="0">
                          <a:solidFill>
                            <a:schemeClr val="dk1"/>
                          </a:solidFill>
                          <a:effectLst/>
                          <a:latin typeface="+mn-lt"/>
                          <a:ea typeface="+mn-ea"/>
                          <a:cs typeface="+mn-cs"/>
                          <a:sym typeface="Arial"/>
                        </a:rPr>
                        <a:t>Choisir dans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400" b="0" i="0" u="none" strike="noStrike" cap="none" dirty="0">
                          <a:solidFill>
                            <a:schemeClr val="dk1"/>
                          </a:solidFill>
                          <a:effectLst/>
                          <a:latin typeface="+mn-lt"/>
                          <a:ea typeface="+mn-ea"/>
                          <a:cs typeface="+mn-cs"/>
                          <a:sym typeface="Arial"/>
                        </a:rPr>
                        <a:t>une liste</a:t>
                      </a:r>
                    </a:p>
                  </a:txBody>
                  <a:tcPr/>
                </a:tc>
                <a:extLst>
                  <a:ext uri="{0D108BD9-81ED-4DB2-BD59-A6C34878D82A}">
                    <a16:rowId xmlns:a16="http://schemas.microsoft.com/office/drawing/2014/main" val="3373337065"/>
                  </a:ext>
                </a:extLst>
              </a:tr>
            </a:tbl>
          </a:graphicData>
        </a:graphic>
      </p:graphicFrame>
    </p:spTree>
    <p:extLst>
      <p:ext uri="{BB962C8B-B14F-4D97-AF65-F5344CB8AC3E}">
        <p14:creationId xmlns:p14="http://schemas.microsoft.com/office/powerpoint/2010/main" val="21187525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A6CAEBB9-14BB-5955-DBB1-966CBA7575E8}"/>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54BB6E55-912C-E044-A338-F65F0FCC7039}"/>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2.7 Les Actions Qt</a:t>
            </a:r>
          </a:p>
        </p:txBody>
      </p:sp>
      <p:pic>
        <p:nvPicPr>
          <p:cNvPr id="3" name="Image 2">
            <a:extLst>
              <a:ext uri="{FF2B5EF4-FFF2-40B4-BE49-F238E27FC236}">
                <a16:creationId xmlns:a16="http://schemas.microsoft.com/office/drawing/2014/main" id="{C733B9B2-00A3-01FE-8C73-4F66C59B3410}"/>
              </a:ext>
            </a:extLst>
          </p:cNvPr>
          <p:cNvPicPr>
            <a:picLocks noChangeAspect="1"/>
          </p:cNvPicPr>
          <p:nvPr/>
        </p:nvPicPr>
        <p:blipFill>
          <a:blip r:embed="rId3"/>
          <a:stretch>
            <a:fillRect/>
          </a:stretch>
        </p:blipFill>
        <p:spPr>
          <a:xfrm>
            <a:off x="412911" y="1769906"/>
            <a:ext cx="3599328" cy="2578428"/>
          </a:xfrm>
          <a:prstGeom prst="rect">
            <a:avLst/>
          </a:prstGeom>
        </p:spPr>
      </p:pic>
      <p:pic>
        <p:nvPicPr>
          <p:cNvPr id="5" name="Image 4">
            <a:extLst>
              <a:ext uri="{FF2B5EF4-FFF2-40B4-BE49-F238E27FC236}">
                <a16:creationId xmlns:a16="http://schemas.microsoft.com/office/drawing/2014/main" id="{48C5BAAA-C465-42CC-621E-1855F8FA3881}"/>
              </a:ext>
            </a:extLst>
          </p:cNvPr>
          <p:cNvPicPr>
            <a:picLocks noChangeAspect="1"/>
          </p:cNvPicPr>
          <p:nvPr/>
        </p:nvPicPr>
        <p:blipFill>
          <a:blip r:embed="rId4"/>
          <a:stretch>
            <a:fillRect/>
          </a:stretch>
        </p:blipFill>
        <p:spPr>
          <a:xfrm>
            <a:off x="4441964" y="1769906"/>
            <a:ext cx="4146280" cy="2444898"/>
          </a:xfrm>
          <a:prstGeom prst="rect">
            <a:avLst/>
          </a:prstGeom>
        </p:spPr>
      </p:pic>
    </p:spTree>
    <p:extLst>
      <p:ext uri="{BB962C8B-B14F-4D97-AF65-F5344CB8AC3E}">
        <p14:creationId xmlns:p14="http://schemas.microsoft.com/office/powerpoint/2010/main" val="26186886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3EC84D50-AA37-DCFB-23BE-B8D9E3B067C9}"/>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9446410E-771A-A415-8A8E-55B219A0D7FA}"/>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2.8 Barres d'outils (</a:t>
            </a:r>
            <a:r>
              <a:rPr lang="fr-FR" b="1" dirty="0" err="1"/>
              <a:t>QToolBar</a:t>
            </a:r>
            <a:r>
              <a:rPr lang="fr-FR" b="1" dirty="0"/>
              <a:t>)</a:t>
            </a:r>
          </a:p>
        </p:txBody>
      </p:sp>
      <p:pic>
        <p:nvPicPr>
          <p:cNvPr id="3" name="Image 2">
            <a:extLst>
              <a:ext uri="{FF2B5EF4-FFF2-40B4-BE49-F238E27FC236}">
                <a16:creationId xmlns:a16="http://schemas.microsoft.com/office/drawing/2014/main" id="{1E8014BD-70B1-8499-2F15-4BA46301441F}"/>
              </a:ext>
            </a:extLst>
          </p:cNvPr>
          <p:cNvPicPr>
            <a:picLocks noChangeAspect="1"/>
          </p:cNvPicPr>
          <p:nvPr/>
        </p:nvPicPr>
        <p:blipFill>
          <a:blip r:embed="rId3"/>
          <a:stretch>
            <a:fillRect/>
          </a:stretch>
        </p:blipFill>
        <p:spPr>
          <a:xfrm>
            <a:off x="1680775" y="2148049"/>
            <a:ext cx="1609950" cy="1038370"/>
          </a:xfrm>
          <a:prstGeom prst="rect">
            <a:avLst/>
          </a:prstGeom>
        </p:spPr>
      </p:pic>
      <p:sp>
        <p:nvSpPr>
          <p:cNvPr id="4" name="ZoneTexte 3">
            <a:extLst>
              <a:ext uri="{FF2B5EF4-FFF2-40B4-BE49-F238E27FC236}">
                <a16:creationId xmlns:a16="http://schemas.microsoft.com/office/drawing/2014/main" id="{9A1D44BE-9DA2-E8DF-5E7C-13DEAFE57850}"/>
              </a:ext>
            </a:extLst>
          </p:cNvPr>
          <p:cNvSpPr txBox="1"/>
          <p:nvPr/>
        </p:nvSpPr>
        <p:spPr>
          <a:xfrm>
            <a:off x="4769352" y="1543849"/>
            <a:ext cx="2351795" cy="2246769"/>
          </a:xfrm>
          <a:prstGeom prst="rect">
            <a:avLst/>
          </a:prstGeom>
          <a:noFill/>
        </p:spPr>
        <p:txBody>
          <a:bodyPr wrap="square" rtlCol="0">
            <a:spAutoFit/>
          </a:bodyPr>
          <a:lstStyle/>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Accès rapide</a:t>
            </a:r>
            <a:br>
              <a:rPr lang="fr-FR" sz="2000" dirty="0">
                <a:latin typeface="Lato" panose="020F0502020204030203" pitchFamily="34" charset="0"/>
                <a:ea typeface="Lato" panose="020F0502020204030203" pitchFamily="34" charset="0"/>
                <a:cs typeface="Lato" panose="020F0502020204030203" pitchFamily="34" charset="0"/>
              </a:rPr>
            </a:br>
            <a:endParaRPr lang="fr-FR" sz="2000" dirty="0">
              <a:latin typeface="Lato" panose="020F0502020204030203" pitchFamily="34" charset="0"/>
              <a:ea typeface="Lato" panose="020F0502020204030203" pitchFamily="34" charset="0"/>
              <a:cs typeface="Lato" panose="020F0502020204030203" pitchFamily="34" charset="0"/>
            </a:endParaRP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Efficace</a:t>
            </a:r>
            <a:br>
              <a:rPr lang="fr-FR" sz="2000" dirty="0">
                <a:latin typeface="Lato" panose="020F0502020204030203" pitchFamily="34" charset="0"/>
                <a:ea typeface="Lato" panose="020F0502020204030203" pitchFamily="34" charset="0"/>
                <a:cs typeface="Lato" panose="020F0502020204030203" pitchFamily="34" charset="0"/>
              </a:rPr>
            </a:br>
            <a:endParaRPr lang="fr-FR" sz="2000" dirty="0">
              <a:latin typeface="Lato" panose="020F0502020204030203" pitchFamily="34" charset="0"/>
              <a:ea typeface="Lato" panose="020F0502020204030203" pitchFamily="34" charset="0"/>
              <a:cs typeface="Lato" panose="020F0502020204030203" pitchFamily="34" charset="0"/>
            </a:endParaRP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Visible</a:t>
            </a:r>
            <a:br>
              <a:rPr lang="fr-FR" sz="2000" dirty="0">
                <a:latin typeface="Lato" panose="020F0502020204030203" pitchFamily="34" charset="0"/>
                <a:ea typeface="Lato" panose="020F0502020204030203" pitchFamily="34" charset="0"/>
                <a:cs typeface="Lato" panose="020F0502020204030203" pitchFamily="34" charset="0"/>
              </a:rPr>
            </a:br>
            <a:endParaRPr lang="fr-FR" sz="2000" dirty="0">
              <a:latin typeface="Lato" panose="020F0502020204030203" pitchFamily="34" charset="0"/>
              <a:ea typeface="Lato" panose="020F0502020204030203" pitchFamily="34" charset="0"/>
              <a:cs typeface="Lato" panose="020F0502020204030203" pitchFamily="34" charset="0"/>
            </a:endParaRP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Personnalisable</a:t>
            </a:r>
          </a:p>
        </p:txBody>
      </p:sp>
    </p:spTree>
    <p:extLst>
      <p:ext uri="{BB962C8B-B14F-4D97-AF65-F5344CB8AC3E}">
        <p14:creationId xmlns:p14="http://schemas.microsoft.com/office/powerpoint/2010/main" val="33978252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31B5B312-A60E-1A5F-C668-4A7DAE0062E7}"/>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3AC6E2D0-3946-97BA-C33D-5D50F5961698}"/>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2.9 Barres de menus (</a:t>
            </a:r>
            <a:r>
              <a:rPr lang="fr-FR" b="1" dirty="0" err="1"/>
              <a:t>QMenuBar</a:t>
            </a:r>
            <a:r>
              <a:rPr lang="fr-FR" b="1" dirty="0"/>
              <a:t>)</a:t>
            </a:r>
          </a:p>
        </p:txBody>
      </p:sp>
      <p:sp>
        <p:nvSpPr>
          <p:cNvPr id="2" name="ZoneTexte 1">
            <a:extLst>
              <a:ext uri="{FF2B5EF4-FFF2-40B4-BE49-F238E27FC236}">
                <a16:creationId xmlns:a16="http://schemas.microsoft.com/office/drawing/2014/main" id="{45CA09C5-8746-8721-8087-7C569663FCEB}"/>
              </a:ext>
            </a:extLst>
          </p:cNvPr>
          <p:cNvSpPr txBox="1"/>
          <p:nvPr/>
        </p:nvSpPr>
        <p:spPr>
          <a:xfrm>
            <a:off x="4993019" y="2195780"/>
            <a:ext cx="3456395" cy="1323439"/>
          </a:xfrm>
          <a:prstGeom prst="rect">
            <a:avLst/>
          </a:prstGeom>
          <a:noFill/>
        </p:spPr>
        <p:txBody>
          <a:bodyPr wrap="none" rtlCol="0">
            <a:spAutoFit/>
          </a:bodyPr>
          <a:lstStyle/>
          <a:p>
            <a:r>
              <a:rPr lang="fr-FR" sz="2000" dirty="0">
                <a:latin typeface="Lato" panose="020F0502020204030203" pitchFamily="34" charset="0"/>
                <a:ea typeface="Lato" panose="020F0502020204030203" pitchFamily="34" charset="0"/>
                <a:cs typeface="Lato" panose="020F0502020204030203" pitchFamily="34" charset="0"/>
              </a:rPr>
              <a:t>Navigation principale</a:t>
            </a:r>
          </a:p>
          <a:p>
            <a:endParaRPr lang="fr-FR" sz="2000" dirty="0">
              <a:latin typeface="Lato" panose="020F0502020204030203" pitchFamily="34" charset="0"/>
              <a:ea typeface="Lato" panose="020F0502020204030203" pitchFamily="34" charset="0"/>
              <a:cs typeface="Lato" panose="020F0502020204030203" pitchFamily="34" charset="0"/>
            </a:endParaRP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Exhaustif</a:t>
            </a: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Organisation par catégorie</a:t>
            </a:r>
          </a:p>
        </p:txBody>
      </p:sp>
      <p:pic>
        <p:nvPicPr>
          <p:cNvPr id="4" name="Image 3">
            <a:extLst>
              <a:ext uri="{FF2B5EF4-FFF2-40B4-BE49-F238E27FC236}">
                <a16:creationId xmlns:a16="http://schemas.microsoft.com/office/drawing/2014/main" id="{D5E90F8A-B17F-7E79-1FA6-FFCA5CB5E556}"/>
              </a:ext>
            </a:extLst>
          </p:cNvPr>
          <p:cNvPicPr>
            <a:picLocks noChangeAspect="1"/>
          </p:cNvPicPr>
          <p:nvPr/>
        </p:nvPicPr>
        <p:blipFill>
          <a:blip r:embed="rId3"/>
          <a:stretch>
            <a:fillRect/>
          </a:stretch>
        </p:blipFill>
        <p:spPr>
          <a:xfrm>
            <a:off x="1837516" y="2103801"/>
            <a:ext cx="1771897" cy="1810003"/>
          </a:xfrm>
          <a:prstGeom prst="rect">
            <a:avLst/>
          </a:prstGeom>
        </p:spPr>
      </p:pic>
    </p:spTree>
    <p:extLst>
      <p:ext uri="{BB962C8B-B14F-4D97-AF65-F5344CB8AC3E}">
        <p14:creationId xmlns:p14="http://schemas.microsoft.com/office/powerpoint/2010/main" val="40724577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5D56D0D4-3418-C403-6960-D0FEC0BB2680}"/>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9DE3569F-B019-7D7A-1F9F-EFAB2C22DB0B}"/>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2.10 Barre de statut</a:t>
            </a:r>
          </a:p>
        </p:txBody>
      </p:sp>
      <p:pic>
        <p:nvPicPr>
          <p:cNvPr id="3" name="Image 2">
            <a:extLst>
              <a:ext uri="{FF2B5EF4-FFF2-40B4-BE49-F238E27FC236}">
                <a16:creationId xmlns:a16="http://schemas.microsoft.com/office/drawing/2014/main" id="{7A9AD2A8-AEA9-1E5C-5EA5-0DC6AAC60159}"/>
              </a:ext>
            </a:extLst>
          </p:cNvPr>
          <p:cNvPicPr>
            <a:picLocks noChangeAspect="1"/>
          </p:cNvPicPr>
          <p:nvPr/>
        </p:nvPicPr>
        <p:blipFill>
          <a:blip r:embed="rId3"/>
          <a:stretch>
            <a:fillRect/>
          </a:stretch>
        </p:blipFill>
        <p:spPr>
          <a:xfrm>
            <a:off x="1950669" y="2630655"/>
            <a:ext cx="1019317" cy="609685"/>
          </a:xfrm>
          <a:prstGeom prst="rect">
            <a:avLst/>
          </a:prstGeom>
        </p:spPr>
      </p:pic>
      <p:sp>
        <p:nvSpPr>
          <p:cNvPr id="4" name="ZoneTexte 3">
            <a:extLst>
              <a:ext uri="{FF2B5EF4-FFF2-40B4-BE49-F238E27FC236}">
                <a16:creationId xmlns:a16="http://schemas.microsoft.com/office/drawing/2014/main" id="{18D57E7C-927F-B694-8E81-603878065D75}"/>
              </a:ext>
            </a:extLst>
          </p:cNvPr>
          <p:cNvSpPr txBox="1"/>
          <p:nvPr/>
        </p:nvSpPr>
        <p:spPr>
          <a:xfrm>
            <a:off x="4723304" y="2427667"/>
            <a:ext cx="2988319" cy="1015663"/>
          </a:xfrm>
          <a:prstGeom prst="rect">
            <a:avLst/>
          </a:prstGeom>
          <a:noFill/>
        </p:spPr>
        <p:txBody>
          <a:bodyPr wrap="none" rtlCol="0">
            <a:spAutoFit/>
          </a:bodyPr>
          <a:lstStyle/>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Information d’état</a:t>
            </a:r>
          </a:p>
          <a:p>
            <a:pPr marL="285750" indent="-285750">
              <a:buFontTx/>
              <a:buChar char="-"/>
            </a:pPr>
            <a:endParaRPr lang="fr-FR" sz="2000" dirty="0">
              <a:latin typeface="Lato" panose="020F0502020204030203" pitchFamily="34" charset="0"/>
              <a:ea typeface="Lato" panose="020F0502020204030203" pitchFamily="34" charset="0"/>
              <a:cs typeface="Lato" panose="020F0502020204030203" pitchFamily="34" charset="0"/>
            </a:endParaRP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Messages temporaires</a:t>
            </a:r>
          </a:p>
        </p:txBody>
      </p:sp>
    </p:spTree>
    <p:extLst>
      <p:ext uri="{BB962C8B-B14F-4D97-AF65-F5344CB8AC3E}">
        <p14:creationId xmlns:p14="http://schemas.microsoft.com/office/powerpoint/2010/main" val="7113476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6BD317C6-E366-9E23-98C1-FD8563606FFB}"/>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E9051009-C43B-F93C-55C3-45215A6E8705}"/>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lvl="0"/>
            <a:r>
              <a:rPr lang="fr-FR" dirty="0"/>
              <a:t>TP 1 : Interface complète</a:t>
            </a:r>
            <a:endParaRPr dirty="0"/>
          </a:p>
        </p:txBody>
      </p:sp>
      <p:sp>
        <p:nvSpPr>
          <p:cNvPr id="3" name="ZoneTexte 2">
            <a:extLst>
              <a:ext uri="{FF2B5EF4-FFF2-40B4-BE49-F238E27FC236}">
                <a16:creationId xmlns:a16="http://schemas.microsoft.com/office/drawing/2014/main" id="{D5F5F025-22DE-B8A0-D630-5C03B3C45155}"/>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TP1</a:t>
            </a:r>
            <a:endParaRPr lang="fr-FR" dirty="0"/>
          </a:p>
        </p:txBody>
      </p:sp>
      <p:sp>
        <p:nvSpPr>
          <p:cNvPr id="4" name="ZoneTexte 3">
            <a:extLst>
              <a:ext uri="{FF2B5EF4-FFF2-40B4-BE49-F238E27FC236}">
                <a16:creationId xmlns:a16="http://schemas.microsoft.com/office/drawing/2014/main" id="{C8AFC069-5F6B-3D39-A430-771620F439B6}"/>
              </a:ext>
            </a:extLst>
          </p:cNvPr>
          <p:cNvSpPr txBox="1"/>
          <p:nvPr/>
        </p:nvSpPr>
        <p:spPr>
          <a:xfrm>
            <a:off x="368392" y="1313795"/>
            <a:ext cx="8630882" cy="4862870"/>
          </a:xfrm>
          <a:prstGeom prst="rect">
            <a:avLst/>
          </a:prstGeom>
          <a:noFill/>
        </p:spPr>
        <p:txBody>
          <a:bodyPr wrap="square">
            <a:spAutoFit/>
          </a:bodyPr>
          <a:lstStyle/>
          <a:p>
            <a:r>
              <a:rPr lang="fr-FR" sz="1800" b="1" dirty="0">
                <a:latin typeface="Lato" panose="020F0502020204030203" pitchFamily="34" charset="0"/>
                <a:ea typeface="Lato" panose="020F0502020204030203" pitchFamily="34" charset="0"/>
                <a:cs typeface="Lato" panose="020F0502020204030203" pitchFamily="34" charset="0"/>
              </a:rPr>
              <a:t>TP1 - Application avec interface complète</a:t>
            </a:r>
            <a:br>
              <a:rPr lang="fr-FR" sz="1800" b="1" dirty="0">
                <a:latin typeface="Lato" panose="020F0502020204030203" pitchFamily="34" charset="0"/>
                <a:ea typeface="Lato" panose="020F0502020204030203" pitchFamily="34" charset="0"/>
                <a:cs typeface="Lato" panose="020F0502020204030203" pitchFamily="34" charset="0"/>
              </a:rPr>
            </a:b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Durée</a:t>
            </a:r>
            <a:r>
              <a:rPr lang="fr-FR" sz="1800" dirty="0">
                <a:latin typeface="Lato" panose="020F0502020204030203" pitchFamily="34" charset="0"/>
                <a:ea typeface="Lato" panose="020F0502020204030203" pitchFamily="34" charset="0"/>
                <a:cs typeface="Lato" panose="020F0502020204030203" pitchFamily="34" charset="0"/>
              </a:rPr>
              <a:t> : 45 minutes</a:t>
            </a:r>
          </a:p>
          <a:p>
            <a:r>
              <a:rPr lang="fr-FR" sz="1800" b="1" dirty="0">
                <a:latin typeface="Lato" panose="020F0502020204030203" pitchFamily="34" charset="0"/>
                <a:ea typeface="Lato" panose="020F0502020204030203" pitchFamily="34" charset="0"/>
                <a:cs typeface="Lato" panose="020F0502020204030203" pitchFamily="34" charset="0"/>
              </a:rPr>
              <a:t>Objectif</a:t>
            </a:r>
            <a:r>
              <a:rPr lang="fr-FR" sz="1800" dirty="0">
                <a:latin typeface="Lato" panose="020F0502020204030203" pitchFamily="34" charset="0"/>
                <a:ea typeface="Lato" panose="020F0502020204030203" pitchFamily="34" charset="0"/>
                <a:cs typeface="Lato" panose="020F0502020204030203" pitchFamily="34" charset="0"/>
              </a:rPr>
              <a:t> : Créer une application PyQt6 structurée avec </a:t>
            </a:r>
            <a:r>
              <a:rPr lang="fr-FR" sz="1800" dirty="0" err="1">
                <a:latin typeface="Lato" panose="020F0502020204030203" pitchFamily="34" charset="0"/>
                <a:ea typeface="Lato" panose="020F0502020204030203" pitchFamily="34" charset="0"/>
                <a:cs typeface="Lato" panose="020F0502020204030203" pitchFamily="34" charset="0"/>
              </a:rPr>
              <a:t>QMainWindow</a:t>
            </a:r>
            <a:r>
              <a:rPr lang="fr-FR" sz="1800" dirty="0">
                <a:latin typeface="Lato" panose="020F0502020204030203" pitchFamily="34" charset="0"/>
                <a:ea typeface="Lato" panose="020F0502020204030203" pitchFamily="34" charset="0"/>
                <a:cs typeface="Lato" panose="020F0502020204030203" pitchFamily="34" charset="0"/>
              </a:rPr>
              <a:t>, incluant des barres de menus, d'outils et de statut, et implémenter les actions de base (Nouveau, Ouvrir, Sauvegarder).</a:t>
            </a:r>
          </a:p>
          <a:p>
            <a:r>
              <a:rPr lang="fr-FR" sz="1800" b="1" dirty="0" err="1">
                <a:latin typeface="Lato" panose="020F0502020204030203" pitchFamily="34" charset="0"/>
                <a:ea typeface="Lato" panose="020F0502020204030203" pitchFamily="34" charset="0"/>
                <a:cs typeface="Lato" panose="020F0502020204030203" pitchFamily="34" charset="0"/>
              </a:rPr>
              <a:t>Pré-requis</a:t>
            </a:r>
            <a:r>
              <a:rPr lang="fr-FR" sz="1800" dirty="0">
                <a:latin typeface="Lato" panose="020F0502020204030203" pitchFamily="34" charset="0"/>
                <a:ea typeface="Lato" panose="020F0502020204030203" pitchFamily="34" charset="0"/>
                <a:cs typeface="Lato" panose="020F0502020204030203" pitchFamily="34" charset="0"/>
              </a:rPr>
              <a:t> : Chapitre 1 terminé et environnement PyQt6 fonctionnel.</a:t>
            </a:r>
          </a:p>
          <a:p>
            <a:pPr>
              <a:buNone/>
            </a:pPr>
            <a:endParaRPr lang="fr-FR" sz="1800"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1) Créer la structure du projet</a:t>
            </a:r>
          </a:p>
          <a:p>
            <a:r>
              <a:rPr lang="fr-FR" sz="1800" b="1" dirty="0">
                <a:latin typeface="Lato" panose="020F0502020204030203" pitchFamily="34" charset="0"/>
                <a:ea typeface="Lato" panose="020F0502020204030203" pitchFamily="34" charset="0"/>
                <a:cs typeface="Lato" panose="020F0502020204030203" pitchFamily="34" charset="0"/>
              </a:rPr>
              <a:t>2) Classe </a:t>
            </a:r>
            <a:r>
              <a:rPr lang="fr-FR" sz="1800" b="1" dirty="0" err="1">
                <a:latin typeface="Lato" panose="020F0502020204030203" pitchFamily="34" charset="0"/>
                <a:ea typeface="Lato" panose="020F0502020204030203" pitchFamily="34" charset="0"/>
                <a:cs typeface="Lato" panose="020F0502020204030203" pitchFamily="34" charset="0"/>
              </a:rPr>
              <a:t>MainWindow</a:t>
            </a:r>
            <a:r>
              <a:rPr lang="fr-FR" sz="1800" b="1" dirty="0">
                <a:latin typeface="Lato" panose="020F0502020204030203" pitchFamily="34" charset="0"/>
                <a:ea typeface="Lato" panose="020F0502020204030203" pitchFamily="34" charset="0"/>
                <a:cs typeface="Lato" panose="020F0502020204030203" pitchFamily="34" charset="0"/>
              </a:rPr>
              <a:t> héritant de </a:t>
            </a:r>
            <a:r>
              <a:rPr lang="fr-FR" sz="1800" b="1" dirty="0" err="1">
                <a:latin typeface="Lato" panose="020F0502020204030203" pitchFamily="34" charset="0"/>
                <a:ea typeface="Lato" panose="020F0502020204030203" pitchFamily="34" charset="0"/>
                <a:cs typeface="Lato" panose="020F0502020204030203" pitchFamily="34" charset="0"/>
              </a:rPr>
              <a:t>QMainWindow</a:t>
            </a: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3) Barre de menus avec menu "Fichier"</a:t>
            </a:r>
          </a:p>
          <a:p>
            <a:r>
              <a:rPr lang="fr-FR" sz="1800" b="1" dirty="0">
                <a:latin typeface="Lato" panose="020F0502020204030203" pitchFamily="34" charset="0"/>
                <a:ea typeface="Lato" panose="020F0502020204030203" pitchFamily="34" charset="0"/>
                <a:cs typeface="Lato" panose="020F0502020204030203" pitchFamily="34" charset="0"/>
              </a:rPr>
              <a:t>4) Barre d'outils synchronisée</a:t>
            </a:r>
          </a:p>
          <a:p>
            <a:r>
              <a:rPr lang="fr-FR" sz="1800" b="1" dirty="0">
                <a:latin typeface="Lato" panose="020F0502020204030203" pitchFamily="34" charset="0"/>
                <a:ea typeface="Lato" panose="020F0502020204030203" pitchFamily="34" charset="0"/>
                <a:cs typeface="Lato" panose="020F0502020204030203" pitchFamily="34" charset="0"/>
              </a:rPr>
              <a:t>5) Barre de statut informative</a:t>
            </a:r>
          </a:p>
          <a:p>
            <a:r>
              <a:rPr lang="fr-FR" sz="1800" b="1" dirty="0">
                <a:latin typeface="Lato" panose="020F0502020204030203" pitchFamily="34" charset="0"/>
                <a:ea typeface="Lato" panose="020F0502020204030203" pitchFamily="34" charset="0"/>
                <a:cs typeface="Lato" panose="020F0502020204030203" pitchFamily="34" charset="0"/>
              </a:rPr>
              <a:t>6) Gestion de l'état des actions</a:t>
            </a:r>
          </a:p>
          <a:p>
            <a:r>
              <a:rPr lang="fr-FR" sz="1800" b="1" dirty="0">
                <a:latin typeface="Lato" panose="020F0502020204030203" pitchFamily="34" charset="0"/>
                <a:ea typeface="Lato" panose="020F0502020204030203" pitchFamily="34" charset="0"/>
                <a:cs typeface="Lato" panose="020F0502020204030203" pitchFamily="34" charset="0"/>
              </a:rPr>
              <a:t>7) Messages d'aide contextuelle</a:t>
            </a:r>
          </a:p>
          <a:p>
            <a:endParaRPr lang="fr-FR" sz="2000" b="1" dirty="0"/>
          </a:p>
          <a:p>
            <a:pPr>
              <a:buNone/>
            </a:pPr>
            <a:endParaRPr lang="fr-FR" sz="2000" b="1"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7888730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FA3705BA-7675-20D2-114C-C67CCC357CAD}"/>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072AD71A-5718-A344-6A87-F563079EB90B}"/>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2.11 CSS et styles</a:t>
            </a:r>
          </a:p>
        </p:txBody>
      </p:sp>
      <p:sp>
        <p:nvSpPr>
          <p:cNvPr id="4" name="ZoneTexte 3">
            <a:extLst>
              <a:ext uri="{FF2B5EF4-FFF2-40B4-BE49-F238E27FC236}">
                <a16:creationId xmlns:a16="http://schemas.microsoft.com/office/drawing/2014/main" id="{5F9A6261-B1D2-EFC6-AC7A-259DD0B7E051}"/>
              </a:ext>
            </a:extLst>
          </p:cNvPr>
          <p:cNvSpPr txBox="1"/>
          <p:nvPr/>
        </p:nvSpPr>
        <p:spPr>
          <a:xfrm>
            <a:off x="2190613" y="1059126"/>
            <a:ext cx="4341253" cy="3785652"/>
          </a:xfrm>
          <a:prstGeom prst="rect">
            <a:avLst/>
          </a:prstGeom>
          <a:noFill/>
        </p:spPr>
        <p:txBody>
          <a:bodyPr wrap="none" rtlCol="0">
            <a:spAutoFit/>
          </a:bodyPr>
          <a:lstStyle/>
          <a:p>
            <a:r>
              <a:rPr lang="fr-FR" sz="2000" b="1" dirty="0">
                <a:latin typeface="Lato" panose="020F0502020204030203" pitchFamily="34" charset="0"/>
                <a:ea typeface="Lato" panose="020F0502020204030203" pitchFamily="34" charset="0"/>
                <a:cs typeface="Lato" panose="020F0502020204030203" pitchFamily="34" charset="0"/>
              </a:rPr>
              <a:t>Ce que ca permet de faire</a:t>
            </a:r>
            <a:br>
              <a:rPr lang="fr-FR" sz="2000" b="1" dirty="0">
                <a:latin typeface="Lato" panose="020F0502020204030203" pitchFamily="34" charset="0"/>
                <a:ea typeface="Lato" panose="020F0502020204030203" pitchFamily="34" charset="0"/>
                <a:cs typeface="Lato" panose="020F0502020204030203" pitchFamily="34" charset="0"/>
              </a:rPr>
            </a:br>
            <a:endParaRPr lang="fr-FR" sz="2000" b="1" dirty="0">
              <a:latin typeface="Lato" panose="020F0502020204030203" pitchFamily="34" charset="0"/>
              <a:ea typeface="Lato" panose="020F0502020204030203" pitchFamily="34" charset="0"/>
              <a:cs typeface="Lato" panose="020F0502020204030203" pitchFamily="34" charset="0"/>
            </a:endParaRP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Couleurs</a:t>
            </a: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Typographie</a:t>
            </a: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Espacement</a:t>
            </a: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 (Comme le web)</a:t>
            </a:r>
          </a:p>
          <a:p>
            <a:pPr marL="285750" indent="-285750">
              <a:buFontTx/>
              <a:buChar char="-"/>
            </a:pPr>
            <a:endParaRPr lang="fr-FR" sz="2000" dirty="0">
              <a:latin typeface="Lato" panose="020F0502020204030203" pitchFamily="34" charset="0"/>
              <a:ea typeface="Lato" panose="020F0502020204030203" pitchFamily="34" charset="0"/>
              <a:cs typeface="Lato" panose="020F0502020204030203" pitchFamily="34" charset="0"/>
            </a:endParaRPr>
          </a:p>
          <a:p>
            <a:r>
              <a:rPr lang="fr-FR" sz="2000" b="1" dirty="0">
                <a:latin typeface="Lato" panose="020F0502020204030203" pitchFamily="34" charset="0"/>
                <a:ea typeface="Lato" panose="020F0502020204030203" pitchFamily="34" charset="0"/>
                <a:cs typeface="Lato" panose="020F0502020204030203" pitchFamily="34" charset="0"/>
              </a:rPr>
              <a:t>Avantages</a:t>
            </a:r>
          </a:p>
          <a:p>
            <a:endParaRPr lang="fr-FR" sz="2000" b="1" dirty="0">
              <a:latin typeface="Lato" panose="020F0502020204030203" pitchFamily="34" charset="0"/>
              <a:ea typeface="Lato" panose="020F0502020204030203" pitchFamily="34" charset="0"/>
              <a:cs typeface="Lato" panose="020F0502020204030203" pitchFamily="34" charset="0"/>
            </a:endParaRP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Séparation des responsabilités</a:t>
            </a: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Styles uniformes dans l’application</a:t>
            </a: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Avoir plusieurs thèmes</a:t>
            </a:r>
          </a:p>
        </p:txBody>
      </p:sp>
    </p:spTree>
    <p:extLst>
      <p:ext uri="{BB962C8B-B14F-4D97-AF65-F5344CB8AC3E}">
        <p14:creationId xmlns:p14="http://schemas.microsoft.com/office/powerpoint/2010/main" val="2250014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490585C3-B740-30AF-2AF1-36C0FA9E1738}"/>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97E7E116-510F-2962-B260-769009D4D266}"/>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TP 2 : Style</a:t>
            </a:r>
            <a:endParaRPr dirty="0"/>
          </a:p>
        </p:txBody>
      </p:sp>
      <p:sp>
        <p:nvSpPr>
          <p:cNvPr id="3" name="ZoneTexte 2">
            <a:extLst>
              <a:ext uri="{FF2B5EF4-FFF2-40B4-BE49-F238E27FC236}">
                <a16:creationId xmlns:a16="http://schemas.microsoft.com/office/drawing/2014/main" id="{51328806-32D0-0299-970F-7AD5CD4FBDCE}"/>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TP2</a:t>
            </a:r>
            <a:endParaRPr lang="fr-FR" dirty="0"/>
          </a:p>
        </p:txBody>
      </p:sp>
      <p:sp>
        <p:nvSpPr>
          <p:cNvPr id="4" name="ZoneTexte 3">
            <a:extLst>
              <a:ext uri="{FF2B5EF4-FFF2-40B4-BE49-F238E27FC236}">
                <a16:creationId xmlns:a16="http://schemas.microsoft.com/office/drawing/2014/main" id="{73A3E471-BACB-571E-C939-C82989E70BD3}"/>
              </a:ext>
            </a:extLst>
          </p:cNvPr>
          <p:cNvSpPr txBox="1"/>
          <p:nvPr/>
        </p:nvSpPr>
        <p:spPr>
          <a:xfrm>
            <a:off x="853549" y="1422342"/>
            <a:ext cx="7436901" cy="3539430"/>
          </a:xfrm>
          <a:prstGeom prst="rect">
            <a:avLst/>
          </a:prstGeom>
          <a:noFill/>
        </p:spPr>
        <p:txBody>
          <a:bodyPr wrap="square">
            <a:spAutoFit/>
          </a:bodyPr>
          <a:lstStyle/>
          <a:p>
            <a:r>
              <a:rPr lang="fr-FR" sz="1600" b="1" dirty="0">
                <a:latin typeface="Lato" panose="020F0502020204030203" pitchFamily="34" charset="0"/>
                <a:ea typeface="Lato" panose="020F0502020204030203" pitchFamily="34" charset="0"/>
                <a:cs typeface="Lato" panose="020F0502020204030203" pitchFamily="34" charset="0"/>
              </a:rPr>
              <a:t>TP2 - Personnalisation avec CSS</a:t>
            </a:r>
            <a:br>
              <a:rPr lang="fr-FR" sz="1600" b="1" dirty="0">
                <a:latin typeface="Lato" panose="020F0502020204030203" pitchFamily="34" charset="0"/>
                <a:ea typeface="Lato" panose="020F0502020204030203" pitchFamily="34" charset="0"/>
                <a:cs typeface="Lato" panose="020F0502020204030203" pitchFamily="34" charset="0"/>
              </a:rPr>
            </a:br>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Durée</a:t>
            </a:r>
            <a:r>
              <a:rPr lang="fr-FR" sz="1600" dirty="0">
                <a:latin typeface="Lato" panose="020F0502020204030203" pitchFamily="34" charset="0"/>
                <a:ea typeface="Lato" panose="020F0502020204030203" pitchFamily="34" charset="0"/>
                <a:cs typeface="Lato" panose="020F0502020204030203" pitchFamily="34" charset="0"/>
              </a:rPr>
              <a:t> : 30 minutes</a:t>
            </a:r>
          </a:p>
          <a:p>
            <a:r>
              <a:rPr lang="fr-FR" sz="1600" b="1" dirty="0">
                <a:latin typeface="Lato" panose="020F0502020204030203" pitchFamily="34" charset="0"/>
                <a:ea typeface="Lato" panose="020F0502020204030203" pitchFamily="34" charset="0"/>
                <a:cs typeface="Lato" panose="020F0502020204030203" pitchFamily="34" charset="0"/>
              </a:rPr>
              <a:t>Objectif</a:t>
            </a:r>
            <a:r>
              <a:rPr lang="fr-FR" sz="1600" dirty="0">
                <a:latin typeface="Lato" panose="020F0502020204030203" pitchFamily="34" charset="0"/>
                <a:ea typeface="Lato" panose="020F0502020204030203" pitchFamily="34" charset="0"/>
                <a:cs typeface="Lato" panose="020F0502020204030203" pitchFamily="34" charset="0"/>
              </a:rPr>
              <a:t> : Appliquer des styles CSS personnalisés à une application PyQt6 et implémenter un système de thèmes dynamiques (clair/sombre).</a:t>
            </a:r>
          </a:p>
          <a:p>
            <a:r>
              <a:rPr lang="fr-FR" sz="1600" b="1" dirty="0" err="1">
                <a:latin typeface="Lato" panose="020F0502020204030203" pitchFamily="34" charset="0"/>
                <a:ea typeface="Lato" panose="020F0502020204030203" pitchFamily="34" charset="0"/>
                <a:cs typeface="Lato" panose="020F0502020204030203" pitchFamily="34" charset="0"/>
              </a:rPr>
              <a:t>Pré-requis</a:t>
            </a:r>
            <a:r>
              <a:rPr lang="fr-FR" sz="1600" dirty="0">
                <a:latin typeface="Lato" panose="020F0502020204030203" pitchFamily="34" charset="0"/>
                <a:ea typeface="Lato" panose="020F0502020204030203" pitchFamily="34" charset="0"/>
                <a:cs typeface="Lato" panose="020F0502020204030203" pitchFamily="34" charset="0"/>
              </a:rPr>
              <a:t> : TP1 terminé avec une application </a:t>
            </a:r>
            <a:r>
              <a:rPr lang="fr-FR" sz="1600" dirty="0" err="1">
                <a:latin typeface="Lato" panose="020F0502020204030203" pitchFamily="34" charset="0"/>
                <a:ea typeface="Lato" panose="020F0502020204030203" pitchFamily="34" charset="0"/>
                <a:cs typeface="Lato" panose="020F0502020204030203" pitchFamily="34" charset="0"/>
              </a:rPr>
              <a:t>QMainWindow</a:t>
            </a:r>
            <a:r>
              <a:rPr lang="fr-FR" sz="1600" dirty="0">
                <a:latin typeface="Lato" panose="020F0502020204030203" pitchFamily="34" charset="0"/>
                <a:ea typeface="Lato" panose="020F0502020204030203" pitchFamily="34" charset="0"/>
                <a:cs typeface="Lato" panose="020F0502020204030203" pitchFamily="34" charset="0"/>
              </a:rPr>
              <a:t> fonctionnelle.</a:t>
            </a:r>
            <a:br>
              <a:rPr lang="fr-FR" sz="1600" dirty="0">
                <a:latin typeface="Lato" panose="020F0502020204030203" pitchFamily="34" charset="0"/>
                <a:ea typeface="Lato" panose="020F0502020204030203" pitchFamily="34" charset="0"/>
                <a:cs typeface="Lato" panose="020F0502020204030203" pitchFamily="34" charset="0"/>
              </a:rPr>
            </a:br>
            <a:endParaRPr lang="fr-FR" sz="1600"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1) Fichier CSS externe</a:t>
            </a:r>
          </a:p>
          <a:p>
            <a:r>
              <a:rPr lang="fr-FR" sz="1600" b="1" dirty="0">
                <a:latin typeface="Lato" panose="020F0502020204030203" pitchFamily="34" charset="0"/>
                <a:ea typeface="Lato" panose="020F0502020204030203" pitchFamily="34" charset="0"/>
                <a:cs typeface="Lato" panose="020F0502020204030203" pitchFamily="34" charset="0"/>
              </a:rPr>
              <a:t>2) Styles de base pour </a:t>
            </a:r>
            <a:r>
              <a:rPr lang="fr-FR" sz="1600" b="1" dirty="0" err="1">
                <a:latin typeface="Lato" panose="020F0502020204030203" pitchFamily="34" charset="0"/>
                <a:ea typeface="Lato" panose="020F0502020204030203" pitchFamily="34" charset="0"/>
                <a:cs typeface="Lato" panose="020F0502020204030203" pitchFamily="34" charset="0"/>
              </a:rPr>
              <a:t>QMainWindow</a:t>
            </a:r>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3) Personnalisation de la barre de menus</a:t>
            </a:r>
          </a:p>
          <a:p>
            <a:r>
              <a:rPr lang="fr-FR" sz="1600" b="1" dirty="0">
                <a:latin typeface="Lato" panose="020F0502020204030203" pitchFamily="34" charset="0"/>
                <a:ea typeface="Lato" panose="020F0502020204030203" pitchFamily="34" charset="0"/>
                <a:cs typeface="Lato" panose="020F0502020204030203" pitchFamily="34" charset="0"/>
              </a:rPr>
              <a:t>4) Style de la barre d'outils</a:t>
            </a:r>
          </a:p>
          <a:p>
            <a:r>
              <a:rPr lang="fr-FR" sz="1600" b="1" dirty="0">
                <a:latin typeface="Lato" panose="020F0502020204030203" pitchFamily="34" charset="0"/>
                <a:ea typeface="Lato" panose="020F0502020204030203" pitchFamily="34" charset="0"/>
                <a:cs typeface="Lato" panose="020F0502020204030203" pitchFamily="34" charset="0"/>
              </a:rPr>
              <a:t>5) Système de thèmes</a:t>
            </a:r>
          </a:p>
          <a:p>
            <a:r>
              <a:rPr lang="fr-FR" sz="1600" b="1" dirty="0">
                <a:latin typeface="Lato" panose="020F0502020204030203" pitchFamily="34" charset="0"/>
                <a:ea typeface="Lato" panose="020F0502020204030203" pitchFamily="34" charset="0"/>
                <a:cs typeface="Lato" panose="020F0502020204030203" pitchFamily="34" charset="0"/>
              </a:rPr>
              <a:t>6) Thème sombre complet</a:t>
            </a:r>
          </a:p>
          <a:p>
            <a:r>
              <a:rPr lang="fr-FR" sz="1600" b="1" dirty="0">
                <a:latin typeface="Lato" panose="020F0502020204030203" pitchFamily="34" charset="0"/>
                <a:ea typeface="Lato" panose="020F0502020204030203" pitchFamily="34" charset="0"/>
                <a:cs typeface="Lato" panose="020F0502020204030203" pitchFamily="34" charset="0"/>
              </a:rPr>
              <a:t>Styles pour la barre de statut</a:t>
            </a:r>
          </a:p>
        </p:txBody>
      </p:sp>
    </p:spTree>
    <p:extLst>
      <p:ext uri="{BB962C8B-B14F-4D97-AF65-F5344CB8AC3E}">
        <p14:creationId xmlns:p14="http://schemas.microsoft.com/office/powerpoint/2010/main" val="4542226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3C3F2027-C764-2C20-416F-416D4C68CB47}"/>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7938E743-7DFC-F8AF-7F20-12648801576F}"/>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2.12 Menus contextuels</a:t>
            </a:r>
          </a:p>
        </p:txBody>
      </p:sp>
      <p:pic>
        <p:nvPicPr>
          <p:cNvPr id="3" name="Image 2">
            <a:extLst>
              <a:ext uri="{FF2B5EF4-FFF2-40B4-BE49-F238E27FC236}">
                <a16:creationId xmlns:a16="http://schemas.microsoft.com/office/drawing/2014/main" id="{0D3EF91B-EA8D-F7A9-5812-07CB65FE337E}"/>
              </a:ext>
            </a:extLst>
          </p:cNvPr>
          <p:cNvPicPr>
            <a:picLocks noChangeAspect="1"/>
          </p:cNvPicPr>
          <p:nvPr/>
        </p:nvPicPr>
        <p:blipFill>
          <a:blip r:embed="rId3"/>
          <a:stretch>
            <a:fillRect/>
          </a:stretch>
        </p:blipFill>
        <p:spPr>
          <a:xfrm>
            <a:off x="653476" y="2034139"/>
            <a:ext cx="3153215" cy="1409897"/>
          </a:xfrm>
          <a:prstGeom prst="rect">
            <a:avLst/>
          </a:prstGeom>
        </p:spPr>
      </p:pic>
      <p:sp>
        <p:nvSpPr>
          <p:cNvPr id="4" name="ZoneTexte 3">
            <a:extLst>
              <a:ext uri="{FF2B5EF4-FFF2-40B4-BE49-F238E27FC236}">
                <a16:creationId xmlns:a16="http://schemas.microsoft.com/office/drawing/2014/main" id="{62DEBFD9-FE76-052A-DDAE-AC3EC4029F87}"/>
              </a:ext>
            </a:extLst>
          </p:cNvPr>
          <p:cNvSpPr txBox="1"/>
          <p:nvPr/>
        </p:nvSpPr>
        <p:spPr>
          <a:xfrm>
            <a:off x="4835136" y="1812820"/>
            <a:ext cx="3137397" cy="1631216"/>
          </a:xfrm>
          <a:prstGeom prst="rect">
            <a:avLst/>
          </a:prstGeom>
          <a:noFill/>
        </p:spPr>
        <p:txBody>
          <a:bodyPr wrap="none" rtlCol="0">
            <a:spAutoFit/>
          </a:bodyPr>
          <a:lstStyle/>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S’ouvre sur un clic droit</a:t>
            </a:r>
          </a:p>
          <a:p>
            <a:pPr marL="285750" indent="-285750">
              <a:buFontTx/>
              <a:buChar char="-"/>
            </a:pPr>
            <a:endParaRPr lang="fr-FR" sz="2000" dirty="0">
              <a:latin typeface="Lato" panose="020F0502020204030203" pitchFamily="34" charset="0"/>
              <a:ea typeface="Lato" panose="020F0502020204030203" pitchFamily="34" charset="0"/>
              <a:cs typeface="Lato" panose="020F0502020204030203" pitchFamily="34" charset="0"/>
            </a:endParaRP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Selon la zone cliquée</a:t>
            </a:r>
          </a:p>
          <a:p>
            <a:pPr marL="285750" indent="-285750">
              <a:buFontTx/>
              <a:buChar char="-"/>
            </a:pPr>
            <a:endParaRPr lang="fr-FR" sz="2000" dirty="0">
              <a:latin typeface="Lato" panose="020F0502020204030203" pitchFamily="34" charset="0"/>
              <a:ea typeface="Lato" panose="020F0502020204030203" pitchFamily="34" charset="0"/>
              <a:cs typeface="Lato" panose="020F0502020204030203" pitchFamily="34" charset="0"/>
            </a:endParaRPr>
          </a:p>
          <a:p>
            <a:pPr marL="285750" indent="-285750">
              <a:buFontTx/>
              <a:buChar char="-"/>
            </a:pPr>
            <a:r>
              <a:rPr lang="fr-FR" sz="2000" dirty="0">
                <a:latin typeface="Lato" panose="020F0502020204030203" pitchFamily="34" charset="0"/>
                <a:ea typeface="Lato" panose="020F0502020204030203" pitchFamily="34" charset="0"/>
                <a:cs typeface="Lato" panose="020F0502020204030203" pitchFamily="34" charset="0"/>
              </a:rPr>
              <a:t>Exécute des actions</a:t>
            </a:r>
          </a:p>
        </p:txBody>
      </p:sp>
    </p:spTree>
    <p:extLst>
      <p:ext uri="{BB962C8B-B14F-4D97-AF65-F5344CB8AC3E}">
        <p14:creationId xmlns:p14="http://schemas.microsoft.com/office/powerpoint/2010/main" val="35482250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6CDD8EF0-C137-FDA7-3D0C-5B833032A685}"/>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9F824BF1-8027-AA05-47E9-3C5CE79F1BA6}"/>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2.13 </a:t>
            </a:r>
            <a:r>
              <a:rPr lang="fr-FR" dirty="0"/>
              <a:t>Interconnexion</a:t>
            </a:r>
            <a:endParaRPr lang="fr-FR" b="1" dirty="0"/>
          </a:p>
        </p:txBody>
      </p:sp>
      <p:pic>
        <p:nvPicPr>
          <p:cNvPr id="5" name="Image 4">
            <a:extLst>
              <a:ext uri="{FF2B5EF4-FFF2-40B4-BE49-F238E27FC236}">
                <a16:creationId xmlns:a16="http://schemas.microsoft.com/office/drawing/2014/main" id="{F57B3B9D-3322-ACE6-08EE-077E25325E12}"/>
              </a:ext>
            </a:extLst>
          </p:cNvPr>
          <p:cNvPicPr>
            <a:picLocks noChangeAspect="1"/>
          </p:cNvPicPr>
          <p:nvPr/>
        </p:nvPicPr>
        <p:blipFill>
          <a:blip r:embed="rId3"/>
          <a:stretch>
            <a:fillRect/>
          </a:stretch>
        </p:blipFill>
        <p:spPr>
          <a:xfrm>
            <a:off x="1537192" y="875754"/>
            <a:ext cx="5028067" cy="3944810"/>
          </a:xfrm>
          <a:prstGeom prst="rect">
            <a:avLst/>
          </a:prstGeom>
        </p:spPr>
      </p:pic>
    </p:spTree>
    <p:extLst>
      <p:ext uri="{BB962C8B-B14F-4D97-AF65-F5344CB8AC3E}">
        <p14:creationId xmlns:p14="http://schemas.microsoft.com/office/powerpoint/2010/main" val="1485857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g30784447cb4_0_14"/>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Qualité et satisfaction</a:t>
            </a:r>
            <a:endParaRPr/>
          </a:p>
        </p:txBody>
      </p:sp>
      <p:sp>
        <p:nvSpPr>
          <p:cNvPr id="85" name="Google Shape;85;g30784447cb4_0_14"/>
          <p:cNvSpPr txBox="1">
            <a:spLocks noGrp="1"/>
          </p:cNvSpPr>
          <p:nvPr>
            <p:ph type="body" idx="1"/>
          </p:nvPr>
        </p:nvSpPr>
        <p:spPr>
          <a:xfrm>
            <a:off x="304400" y="1634976"/>
            <a:ext cx="8535300" cy="35961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None/>
            </a:pPr>
            <a:endParaRPr>
              <a:solidFill>
                <a:srgbClr val="222222"/>
              </a:solidFill>
              <a:highlight>
                <a:srgbClr val="FFFFFF"/>
              </a:highlight>
              <a:latin typeface="Arial"/>
              <a:ea typeface="Arial"/>
              <a:cs typeface="Arial"/>
              <a:sym typeface="Arial"/>
            </a:endParaRPr>
          </a:p>
          <a:p>
            <a:pPr marL="457200" lvl="0" indent="-342900" algn="l" rtl="0">
              <a:lnSpc>
                <a:spcPct val="100000"/>
              </a:lnSpc>
              <a:spcBef>
                <a:spcPts val="0"/>
              </a:spcBef>
              <a:spcAft>
                <a:spcPts val="0"/>
              </a:spcAft>
              <a:buClr>
                <a:srgbClr val="F1C232"/>
              </a:buClr>
              <a:buSzPts val="1800"/>
              <a:buFont typeface="Arial"/>
              <a:buChar char="●"/>
            </a:pPr>
            <a:r>
              <a:rPr lang="fr-FR">
                <a:solidFill>
                  <a:srgbClr val="222222"/>
                </a:solidFill>
                <a:highlight>
                  <a:srgbClr val="FFFFFF"/>
                </a:highlight>
                <a:latin typeface="Arial"/>
                <a:ea typeface="Arial"/>
                <a:cs typeface="Arial"/>
                <a:sym typeface="Arial"/>
              </a:rPr>
              <a:t>Des formateurs certifiés et expérimentés.</a:t>
            </a:r>
            <a:endParaRPr>
              <a:solidFill>
                <a:srgbClr val="222222"/>
              </a:solidFill>
              <a:highlight>
                <a:srgbClr val="FFFFFF"/>
              </a:highlight>
              <a:latin typeface="Arial"/>
              <a:ea typeface="Arial"/>
              <a:cs typeface="Arial"/>
              <a:sym typeface="Arial"/>
            </a:endParaRPr>
          </a:p>
          <a:p>
            <a:pPr marL="457200" lvl="0" indent="-342900" algn="l" rtl="0">
              <a:lnSpc>
                <a:spcPct val="100000"/>
              </a:lnSpc>
              <a:spcBef>
                <a:spcPts val="0"/>
              </a:spcBef>
              <a:spcAft>
                <a:spcPts val="0"/>
              </a:spcAft>
              <a:buClr>
                <a:srgbClr val="F1C232"/>
              </a:buClr>
              <a:buSzPts val="1800"/>
              <a:buFont typeface="Arial"/>
              <a:buChar char="●"/>
            </a:pPr>
            <a:r>
              <a:rPr lang="fr-FR">
                <a:solidFill>
                  <a:srgbClr val="222222"/>
                </a:solidFill>
                <a:highlight>
                  <a:srgbClr val="FFFFFF"/>
                </a:highlight>
                <a:latin typeface="Arial"/>
                <a:ea typeface="Arial"/>
                <a:cs typeface="Arial"/>
                <a:sym typeface="Arial"/>
              </a:rPr>
              <a:t>Un taux de satisfaction client supérieur à 93% suite aux évaluations de fin de stage.</a:t>
            </a:r>
            <a:endParaRPr>
              <a:solidFill>
                <a:srgbClr val="222222"/>
              </a:solidFill>
              <a:highlight>
                <a:srgbClr val="FFFFFF"/>
              </a:highlight>
              <a:latin typeface="Arial"/>
              <a:ea typeface="Arial"/>
              <a:cs typeface="Arial"/>
              <a:sym typeface="Arial"/>
            </a:endParaRPr>
          </a:p>
          <a:p>
            <a:pPr marL="0" lvl="0" indent="0" algn="l" rtl="0">
              <a:lnSpc>
                <a:spcPct val="100000"/>
              </a:lnSpc>
              <a:spcBef>
                <a:spcPts val="360"/>
              </a:spcBef>
              <a:spcAft>
                <a:spcPts val="0"/>
              </a:spcAft>
              <a:buSzPts val="1800"/>
              <a:buNone/>
            </a:pPr>
            <a:endParaRPr sz="1400" i="1">
              <a:solidFill>
                <a:srgbClr val="222222"/>
              </a:solidFill>
              <a:highlight>
                <a:srgbClr val="FFFFFF"/>
              </a:highlight>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D5457019-4601-997E-04BA-2BEBC8DB9DB8}"/>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35CFD88D-9F08-28D5-C356-C6B63999BC94}"/>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TP 3 : </a:t>
            </a:r>
            <a:r>
              <a:rPr lang="fr-FR" b="1" dirty="0"/>
              <a:t>Menus contextuels</a:t>
            </a:r>
            <a:endParaRPr dirty="0"/>
          </a:p>
        </p:txBody>
      </p:sp>
      <p:sp>
        <p:nvSpPr>
          <p:cNvPr id="3" name="ZoneTexte 2">
            <a:extLst>
              <a:ext uri="{FF2B5EF4-FFF2-40B4-BE49-F238E27FC236}">
                <a16:creationId xmlns:a16="http://schemas.microsoft.com/office/drawing/2014/main" id="{5D2910CA-19FB-A868-18AF-886B347C6807}"/>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TP3</a:t>
            </a:r>
            <a:endParaRPr lang="fr-FR" dirty="0"/>
          </a:p>
        </p:txBody>
      </p:sp>
      <p:sp>
        <p:nvSpPr>
          <p:cNvPr id="4" name="ZoneTexte 3">
            <a:extLst>
              <a:ext uri="{FF2B5EF4-FFF2-40B4-BE49-F238E27FC236}">
                <a16:creationId xmlns:a16="http://schemas.microsoft.com/office/drawing/2014/main" id="{63834D1E-C9AC-7198-BACF-7F69E49B81E5}"/>
              </a:ext>
            </a:extLst>
          </p:cNvPr>
          <p:cNvSpPr txBox="1"/>
          <p:nvPr/>
        </p:nvSpPr>
        <p:spPr>
          <a:xfrm>
            <a:off x="853549" y="1422342"/>
            <a:ext cx="7436901" cy="3970318"/>
          </a:xfrm>
          <a:prstGeom prst="rect">
            <a:avLst/>
          </a:prstGeom>
          <a:noFill/>
        </p:spPr>
        <p:txBody>
          <a:bodyPr wrap="square">
            <a:spAutoFit/>
          </a:bodyPr>
          <a:lstStyle/>
          <a:p>
            <a:r>
              <a:rPr lang="fr-FR" sz="1800" b="1" dirty="0">
                <a:latin typeface="Lato" panose="020F0502020204030203" pitchFamily="34" charset="0"/>
                <a:ea typeface="Lato" panose="020F0502020204030203" pitchFamily="34" charset="0"/>
                <a:cs typeface="Lato" panose="020F0502020204030203" pitchFamily="34" charset="0"/>
              </a:rPr>
              <a:t>TP3 - Menus contextuels avancés</a:t>
            </a:r>
            <a:br>
              <a:rPr lang="fr-FR" sz="1800" b="1" dirty="0">
                <a:latin typeface="Lato" panose="020F0502020204030203" pitchFamily="34" charset="0"/>
                <a:ea typeface="Lato" panose="020F0502020204030203" pitchFamily="34" charset="0"/>
                <a:cs typeface="Lato" panose="020F0502020204030203" pitchFamily="34" charset="0"/>
              </a:rPr>
            </a:b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Durée</a:t>
            </a:r>
            <a:r>
              <a:rPr lang="fr-FR" sz="1800" dirty="0">
                <a:latin typeface="Lato" panose="020F0502020204030203" pitchFamily="34" charset="0"/>
                <a:ea typeface="Lato" panose="020F0502020204030203" pitchFamily="34" charset="0"/>
                <a:cs typeface="Lato" panose="020F0502020204030203" pitchFamily="34" charset="0"/>
              </a:rPr>
              <a:t> : 20 minutes</a:t>
            </a:r>
          </a:p>
          <a:p>
            <a:r>
              <a:rPr lang="fr-FR" sz="1800" b="1" dirty="0">
                <a:latin typeface="Lato" panose="020F0502020204030203" pitchFamily="34" charset="0"/>
                <a:ea typeface="Lato" panose="020F0502020204030203" pitchFamily="34" charset="0"/>
                <a:cs typeface="Lato" panose="020F0502020204030203" pitchFamily="34" charset="0"/>
              </a:rPr>
              <a:t>Objectif</a:t>
            </a:r>
            <a:r>
              <a:rPr lang="fr-FR" sz="1800" dirty="0">
                <a:latin typeface="Lato" panose="020F0502020204030203" pitchFamily="34" charset="0"/>
                <a:ea typeface="Lato" panose="020F0502020204030203" pitchFamily="34" charset="0"/>
                <a:cs typeface="Lato" panose="020F0502020204030203" pitchFamily="34" charset="0"/>
              </a:rPr>
              <a:t> : Créer des menus contextuels intelligents qui s'adaptent au contexte d'utilisation et gérer différents types d'interactions utilisateur.</a:t>
            </a:r>
          </a:p>
          <a:p>
            <a:r>
              <a:rPr lang="fr-FR" sz="1800" b="1" dirty="0" err="1">
                <a:latin typeface="Lato" panose="020F0502020204030203" pitchFamily="34" charset="0"/>
                <a:ea typeface="Lato" panose="020F0502020204030203" pitchFamily="34" charset="0"/>
                <a:cs typeface="Lato" panose="020F0502020204030203" pitchFamily="34" charset="0"/>
              </a:rPr>
              <a:t>Pré-requis</a:t>
            </a:r>
            <a:r>
              <a:rPr lang="fr-FR" sz="1800" dirty="0">
                <a:latin typeface="Lato" panose="020F0502020204030203" pitchFamily="34" charset="0"/>
                <a:ea typeface="Lato" panose="020F0502020204030203" pitchFamily="34" charset="0"/>
                <a:cs typeface="Lato" panose="020F0502020204030203" pitchFamily="34" charset="0"/>
              </a:rPr>
              <a:t> : TP1 et TP2 terminés avec une interface stylisée.</a:t>
            </a:r>
            <a:br>
              <a:rPr lang="fr-FR" sz="1800" dirty="0">
                <a:latin typeface="Lato" panose="020F0502020204030203" pitchFamily="34" charset="0"/>
                <a:ea typeface="Lato" panose="020F0502020204030203" pitchFamily="34" charset="0"/>
                <a:cs typeface="Lato" panose="020F0502020204030203" pitchFamily="34" charset="0"/>
              </a:rPr>
            </a:br>
            <a:endParaRPr lang="fr-FR" sz="1800"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1) Activation des menus contextuels</a:t>
            </a:r>
          </a:p>
          <a:p>
            <a:r>
              <a:rPr lang="fr-FR" sz="1800" b="1" dirty="0">
                <a:latin typeface="Lato" panose="020F0502020204030203" pitchFamily="34" charset="0"/>
                <a:ea typeface="Lato" panose="020F0502020204030203" pitchFamily="34" charset="0"/>
                <a:cs typeface="Lato" panose="020F0502020204030203" pitchFamily="34" charset="0"/>
              </a:rPr>
              <a:t>2) Menu contextuel de base</a:t>
            </a:r>
          </a:p>
          <a:p>
            <a:r>
              <a:rPr lang="fr-FR" sz="1800" b="1" dirty="0">
                <a:latin typeface="Lato" panose="020F0502020204030203" pitchFamily="34" charset="0"/>
                <a:ea typeface="Lato" panose="020F0502020204030203" pitchFamily="34" charset="0"/>
                <a:cs typeface="Lato" panose="020F0502020204030203" pitchFamily="34" charset="0"/>
              </a:rPr>
              <a:t>3) Logique conditionnelle</a:t>
            </a:r>
          </a:p>
          <a:p>
            <a:r>
              <a:rPr lang="fr-FR" sz="1800" b="1" dirty="0">
                <a:latin typeface="Lato" panose="020F0502020204030203" pitchFamily="34" charset="0"/>
                <a:ea typeface="Lato" panose="020F0502020204030203" pitchFamily="34" charset="0"/>
                <a:cs typeface="Lato" panose="020F0502020204030203" pitchFamily="34" charset="0"/>
              </a:rPr>
              <a:t>4) Sous-menus contextuels</a:t>
            </a:r>
          </a:p>
          <a:p>
            <a:r>
              <a:rPr lang="fr-FR" sz="1800" b="1" dirty="0">
                <a:latin typeface="Lato" panose="020F0502020204030203" pitchFamily="34" charset="0"/>
                <a:ea typeface="Lato" panose="020F0502020204030203" pitchFamily="34" charset="0"/>
                <a:cs typeface="Lato" panose="020F0502020204030203" pitchFamily="34" charset="0"/>
              </a:rPr>
              <a:t>5) Menus contextuels différenciés</a:t>
            </a:r>
            <a:br>
              <a:rPr lang="fr-FR" sz="1800" b="1" dirty="0">
                <a:latin typeface="Lato" panose="020F0502020204030203" pitchFamily="34" charset="0"/>
                <a:ea typeface="Lato" panose="020F0502020204030203" pitchFamily="34" charset="0"/>
                <a:cs typeface="Lato" panose="020F0502020204030203" pitchFamily="34" charset="0"/>
              </a:rPr>
            </a:br>
            <a:r>
              <a:rPr lang="fr-FR" sz="1800" b="1" dirty="0">
                <a:latin typeface="Lato" panose="020F0502020204030203" pitchFamily="34" charset="0"/>
                <a:ea typeface="Lato" panose="020F0502020204030203" pitchFamily="34" charset="0"/>
                <a:cs typeface="Lato" panose="020F0502020204030203" pitchFamily="34" charset="0"/>
              </a:rPr>
              <a:t>6) Séparateurs et organisation</a:t>
            </a:r>
          </a:p>
          <a:p>
            <a:r>
              <a:rPr lang="fr-FR" sz="1800" b="1" dirty="0">
                <a:latin typeface="Lato" panose="020F0502020204030203" pitchFamily="34" charset="0"/>
                <a:ea typeface="Lato" panose="020F0502020204030203" pitchFamily="34" charset="0"/>
                <a:cs typeface="Lato" panose="020F0502020204030203" pitchFamily="34" charset="0"/>
              </a:rPr>
              <a:t>7) Raccourcis dans les menus contextuels</a:t>
            </a:r>
          </a:p>
        </p:txBody>
      </p:sp>
    </p:spTree>
    <p:extLst>
      <p:ext uri="{BB962C8B-B14F-4D97-AF65-F5344CB8AC3E}">
        <p14:creationId xmlns:p14="http://schemas.microsoft.com/office/powerpoint/2010/main" val="35304879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A6921D2D-EB55-2C95-18BC-C49730C98C47}"/>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621F5A22-770E-22C3-CFBC-439BC8CD2141}"/>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lvl="0"/>
            <a:r>
              <a:rPr lang="fr-FR" dirty="0">
                <a:latin typeface="Montserrat ExtraBold" panose="00000900000000000000" pitchFamily="2" charset="0"/>
              </a:rPr>
              <a:t>TP 4 </a:t>
            </a:r>
            <a:r>
              <a:rPr lang="fr-FR" b="1" dirty="0">
                <a:latin typeface="Montserrat ExtraBold" panose="00000900000000000000" pitchFamily="2" charset="0"/>
                <a:ea typeface="Lato" panose="020F0502020204030203" pitchFamily="34" charset="0"/>
                <a:cs typeface="Lato" panose="020F0502020204030203" pitchFamily="34" charset="0"/>
              </a:rPr>
              <a:t>: Synchronisation</a:t>
            </a:r>
            <a:endParaRPr b="1" dirty="0">
              <a:latin typeface="Montserrat ExtraBold" panose="00000900000000000000" pitchFamily="2" charset="0"/>
              <a:ea typeface="Lato" panose="020F0502020204030203" pitchFamily="34" charset="0"/>
              <a:cs typeface="Lato" panose="020F0502020204030203" pitchFamily="34" charset="0"/>
            </a:endParaRPr>
          </a:p>
        </p:txBody>
      </p:sp>
      <p:sp>
        <p:nvSpPr>
          <p:cNvPr id="3" name="ZoneTexte 2">
            <a:extLst>
              <a:ext uri="{FF2B5EF4-FFF2-40B4-BE49-F238E27FC236}">
                <a16:creationId xmlns:a16="http://schemas.microsoft.com/office/drawing/2014/main" id="{83AE0B4D-434A-E601-6A44-F2CEC102FAD6}"/>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TP4</a:t>
            </a:r>
            <a:endParaRPr lang="fr-FR" dirty="0"/>
          </a:p>
        </p:txBody>
      </p:sp>
      <p:sp>
        <p:nvSpPr>
          <p:cNvPr id="4" name="ZoneTexte 3">
            <a:extLst>
              <a:ext uri="{FF2B5EF4-FFF2-40B4-BE49-F238E27FC236}">
                <a16:creationId xmlns:a16="http://schemas.microsoft.com/office/drawing/2014/main" id="{EED43BB8-7FBB-35FA-9DCD-1DA19F263628}"/>
              </a:ext>
            </a:extLst>
          </p:cNvPr>
          <p:cNvSpPr txBox="1"/>
          <p:nvPr/>
        </p:nvSpPr>
        <p:spPr>
          <a:xfrm>
            <a:off x="853549" y="1422342"/>
            <a:ext cx="7436901" cy="3416320"/>
          </a:xfrm>
          <a:prstGeom prst="rect">
            <a:avLst/>
          </a:prstGeom>
          <a:noFill/>
        </p:spPr>
        <p:txBody>
          <a:bodyPr wrap="square">
            <a:spAutoFit/>
          </a:bodyPr>
          <a:lstStyle/>
          <a:p>
            <a:r>
              <a:rPr lang="fr-FR" sz="1800" b="1" dirty="0">
                <a:latin typeface="Lato" panose="020F0502020204030203" pitchFamily="34" charset="0"/>
                <a:ea typeface="Lato" panose="020F0502020204030203" pitchFamily="34" charset="0"/>
                <a:cs typeface="Lato" panose="020F0502020204030203" pitchFamily="34" charset="0"/>
              </a:rPr>
              <a:t>TP4 - Synchronisation des composants</a:t>
            </a:r>
            <a:br>
              <a:rPr lang="fr-FR" sz="1800" b="1" dirty="0">
                <a:latin typeface="Lato" panose="020F0502020204030203" pitchFamily="34" charset="0"/>
                <a:ea typeface="Lato" panose="020F0502020204030203" pitchFamily="34" charset="0"/>
                <a:cs typeface="Lato" panose="020F0502020204030203" pitchFamily="34" charset="0"/>
              </a:rPr>
            </a:b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Durée</a:t>
            </a:r>
            <a:r>
              <a:rPr lang="fr-FR" sz="1800" dirty="0">
                <a:latin typeface="Lato" panose="020F0502020204030203" pitchFamily="34" charset="0"/>
                <a:ea typeface="Lato" panose="020F0502020204030203" pitchFamily="34" charset="0"/>
                <a:cs typeface="Lato" panose="020F0502020204030203" pitchFamily="34" charset="0"/>
              </a:rPr>
              <a:t> : 25 minutes</a:t>
            </a:r>
          </a:p>
          <a:p>
            <a:r>
              <a:rPr lang="fr-FR" sz="1800" b="1" dirty="0">
                <a:latin typeface="Lato" panose="020F0502020204030203" pitchFamily="34" charset="0"/>
                <a:ea typeface="Lato" panose="020F0502020204030203" pitchFamily="34" charset="0"/>
                <a:cs typeface="Lato" panose="020F0502020204030203" pitchFamily="34" charset="0"/>
              </a:rPr>
              <a:t>Objectif</a:t>
            </a:r>
            <a:r>
              <a:rPr lang="fr-FR" sz="1800" dirty="0">
                <a:latin typeface="Lato" panose="020F0502020204030203" pitchFamily="34" charset="0"/>
                <a:ea typeface="Lato" panose="020F0502020204030203" pitchFamily="34" charset="0"/>
                <a:cs typeface="Lato" panose="020F0502020204030203" pitchFamily="34" charset="0"/>
              </a:rPr>
              <a:t> : Interconnecter les différents éléments d'interface (menus, barres d'outils, actions) et implémenter un système de communication par signaux personnalisés.</a:t>
            </a:r>
          </a:p>
          <a:p>
            <a:r>
              <a:rPr lang="fr-FR" sz="1800" b="1" dirty="0" err="1">
                <a:latin typeface="Lato" panose="020F0502020204030203" pitchFamily="34" charset="0"/>
                <a:ea typeface="Lato" panose="020F0502020204030203" pitchFamily="34" charset="0"/>
                <a:cs typeface="Lato" panose="020F0502020204030203" pitchFamily="34" charset="0"/>
              </a:rPr>
              <a:t>Pré-requis</a:t>
            </a:r>
            <a:r>
              <a:rPr lang="fr-FR" sz="1800" dirty="0">
                <a:latin typeface="Lato" panose="020F0502020204030203" pitchFamily="34" charset="0"/>
                <a:ea typeface="Lato" panose="020F0502020204030203" pitchFamily="34" charset="0"/>
                <a:cs typeface="Lato" panose="020F0502020204030203" pitchFamily="34" charset="0"/>
              </a:rPr>
              <a:t> : TP1, TP2 et TP3 terminés avec une application complète.</a:t>
            </a:r>
            <a:br>
              <a:rPr lang="fr-FR" sz="1800" dirty="0">
                <a:latin typeface="Lato" panose="020F0502020204030203" pitchFamily="34" charset="0"/>
                <a:ea typeface="Lato" panose="020F0502020204030203" pitchFamily="34" charset="0"/>
                <a:cs typeface="Lato" panose="020F0502020204030203" pitchFamily="34" charset="0"/>
              </a:rPr>
            </a:br>
            <a:endParaRPr lang="fr-FR" sz="1800"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1) Actions partagées entre composants</a:t>
            </a:r>
          </a:p>
          <a:p>
            <a:r>
              <a:rPr lang="fr-FR" sz="1800" b="1" dirty="0">
                <a:latin typeface="Lato" panose="020F0502020204030203" pitchFamily="34" charset="0"/>
                <a:ea typeface="Lato" panose="020F0502020204030203" pitchFamily="34" charset="0"/>
                <a:cs typeface="Lato" panose="020F0502020204030203" pitchFamily="34" charset="0"/>
              </a:rPr>
              <a:t>2) Menu Affichage avec contrôles d'interface</a:t>
            </a:r>
          </a:p>
          <a:p>
            <a:r>
              <a:rPr lang="fr-FR" sz="1800" b="1" dirty="0">
                <a:latin typeface="Lato" panose="020F0502020204030203" pitchFamily="34" charset="0"/>
                <a:ea typeface="Lato" panose="020F0502020204030203" pitchFamily="34" charset="0"/>
                <a:cs typeface="Lato" panose="020F0502020204030203" pitchFamily="34" charset="0"/>
              </a:rPr>
              <a:t>3) Communication bidirectionnelle</a:t>
            </a:r>
          </a:p>
          <a:p>
            <a:r>
              <a:rPr lang="fr-FR" sz="1800" b="1" dirty="0">
                <a:latin typeface="Lato" panose="020F0502020204030203" pitchFamily="34" charset="0"/>
                <a:ea typeface="Lato" panose="020F0502020204030203" pitchFamily="34" charset="0"/>
                <a:cs typeface="Lato" panose="020F0502020204030203" pitchFamily="34" charset="0"/>
              </a:rPr>
              <a:t>4) Système de notifications interne</a:t>
            </a:r>
          </a:p>
        </p:txBody>
      </p:sp>
    </p:spTree>
    <p:extLst>
      <p:ext uri="{BB962C8B-B14F-4D97-AF65-F5344CB8AC3E}">
        <p14:creationId xmlns:p14="http://schemas.microsoft.com/office/powerpoint/2010/main" val="151629425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03">
          <a:extLst>
            <a:ext uri="{FF2B5EF4-FFF2-40B4-BE49-F238E27FC236}">
              <a16:creationId xmlns:a16="http://schemas.microsoft.com/office/drawing/2014/main" id="{E435A245-5943-FEC6-FBF2-F205244B9397}"/>
            </a:ext>
          </a:extLst>
        </p:cNvPr>
        <p:cNvGrpSpPr/>
        <p:nvPr/>
      </p:nvGrpSpPr>
      <p:grpSpPr>
        <a:xfrm>
          <a:off x="0" y="0"/>
          <a:ext cx="0" cy="0"/>
          <a:chOff x="0" y="0"/>
          <a:chExt cx="0" cy="0"/>
        </a:xfrm>
      </p:grpSpPr>
      <p:sp>
        <p:nvSpPr>
          <p:cNvPr id="204" name="Google Shape;204;g2aed57810c0_0_50">
            <a:extLst>
              <a:ext uri="{FF2B5EF4-FFF2-40B4-BE49-F238E27FC236}">
                <a16:creationId xmlns:a16="http://schemas.microsoft.com/office/drawing/2014/main" id="{7AA7885C-9EBC-2F97-72CD-803C1F82E6D0}"/>
              </a:ext>
            </a:extLst>
          </p:cNvPr>
          <p:cNvSpPr txBox="1">
            <a:spLocks noGrp="1"/>
          </p:cNvSpPr>
          <p:nvPr>
            <p:ph type="title"/>
          </p:nvPr>
        </p:nvSpPr>
        <p:spPr>
          <a:xfrm>
            <a:off x="290640" y="338840"/>
            <a:ext cx="3295800" cy="48603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Introduction : ce qu’il faut retenir</a:t>
            </a:r>
            <a:endParaRPr dirty="0"/>
          </a:p>
        </p:txBody>
      </p:sp>
      <p:pic>
        <p:nvPicPr>
          <p:cNvPr id="3" name="Image 2">
            <a:extLst>
              <a:ext uri="{FF2B5EF4-FFF2-40B4-BE49-F238E27FC236}">
                <a16:creationId xmlns:a16="http://schemas.microsoft.com/office/drawing/2014/main" id="{CF83672E-2740-B4F1-6676-7EF0E75A583C}"/>
              </a:ext>
            </a:extLst>
          </p:cNvPr>
          <p:cNvPicPr>
            <a:picLocks noChangeAspect="1"/>
          </p:cNvPicPr>
          <p:nvPr/>
        </p:nvPicPr>
        <p:blipFill>
          <a:blip r:embed="rId3"/>
          <a:stretch>
            <a:fillRect/>
          </a:stretch>
        </p:blipFill>
        <p:spPr>
          <a:xfrm>
            <a:off x="4150451" y="394221"/>
            <a:ext cx="4280153" cy="4749538"/>
          </a:xfrm>
          <a:prstGeom prst="rect">
            <a:avLst/>
          </a:prstGeom>
        </p:spPr>
      </p:pic>
    </p:spTree>
    <p:extLst>
      <p:ext uri="{BB962C8B-B14F-4D97-AF65-F5344CB8AC3E}">
        <p14:creationId xmlns:p14="http://schemas.microsoft.com/office/powerpoint/2010/main" val="258919263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24">
          <a:extLst>
            <a:ext uri="{FF2B5EF4-FFF2-40B4-BE49-F238E27FC236}">
              <a16:creationId xmlns:a16="http://schemas.microsoft.com/office/drawing/2014/main" id="{645D3E6E-D483-0BA8-A37D-1C622909BB7C}"/>
            </a:ext>
          </a:extLst>
        </p:cNvPr>
        <p:cNvGrpSpPr/>
        <p:nvPr/>
      </p:nvGrpSpPr>
      <p:grpSpPr>
        <a:xfrm>
          <a:off x="0" y="0"/>
          <a:ext cx="0" cy="0"/>
          <a:chOff x="0" y="0"/>
          <a:chExt cx="0" cy="0"/>
        </a:xfrm>
      </p:grpSpPr>
      <p:sp>
        <p:nvSpPr>
          <p:cNvPr id="225" name="Google Shape;225;g2aed57810c0_0_68">
            <a:extLst>
              <a:ext uri="{FF2B5EF4-FFF2-40B4-BE49-F238E27FC236}">
                <a16:creationId xmlns:a16="http://schemas.microsoft.com/office/drawing/2014/main" id="{92AC41B0-301E-43E6-F594-FBBBF9910D63}"/>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SzPts val="2400"/>
              <a:buNone/>
            </a:pPr>
            <a:r>
              <a:rPr lang="fr-FR" dirty="0"/>
              <a:t>Commit chapitre 2 Principes généraux</a:t>
            </a:r>
            <a:endParaRPr dirty="0"/>
          </a:p>
        </p:txBody>
      </p:sp>
      <p:sp>
        <p:nvSpPr>
          <p:cNvPr id="226" name="Google Shape;226;g2aed57810c0_0_68">
            <a:extLst>
              <a:ext uri="{FF2B5EF4-FFF2-40B4-BE49-F238E27FC236}">
                <a16:creationId xmlns:a16="http://schemas.microsoft.com/office/drawing/2014/main" id="{CB813024-EED9-7626-83A2-846FB138BAB2}"/>
              </a:ext>
            </a:extLst>
          </p:cNvPr>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360"/>
              </a:spcBef>
              <a:spcAft>
                <a:spcPts val="0"/>
              </a:spcAft>
              <a:buNone/>
            </a:pPr>
            <a:r>
              <a:rPr lang="fr-FR" dirty="0"/>
              <a:t>C’est le moment de versionner : </a:t>
            </a:r>
            <a:endParaRPr dirty="0"/>
          </a:p>
          <a:p>
            <a:pPr marL="0" lvl="0" indent="0" algn="l" rtl="0">
              <a:lnSpc>
                <a:spcPct val="100000"/>
              </a:lnSpc>
              <a:spcBef>
                <a:spcPts val="360"/>
              </a:spcBef>
              <a:spcAft>
                <a:spcPts val="0"/>
              </a:spcAft>
              <a:buNone/>
            </a:pPr>
            <a:endParaRPr dirty="0"/>
          </a:p>
          <a:p>
            <a:pPr lvl="0" indent="-342900">
              <a:buClr>
                <a:srgbClr val="F1C232"/>
              </a:buClr>
              <a:buChar char="●"/>
            </a:pPr>
            <a:r>
              <a:rPr lang="fr-FR" dirty="0">
                <a:hlinkClick r:id="rId3"/>
              </a:rPr>
              <a:t>https://github.com/CoursQtTdemares</a:t>
            </a:r>
            <a:endParaRPr lang="fr-FR" dirty="0"/>
          </a:p>
          <a:p>
            <a:pPr lvl="0" indent="-342900">
              <a:buClr>
                <a:srgbClr val="F1C232"/>
              </a:buClr>
              <a:buChar char="●"/>
            </a:pPr>
            <a:r>
              <a:rPr lang="fr-FR" dirty="0"/>
              <a:t>Le commentaire du commit est “chapitre 2 principes </a:t>
            </a:r>
            <a:r>
              <a:rPr lang="fr-FR" dirty="0" err="1"/>
              <a:t>géneraux</a:t>
            </a:r>
            <a:r>
              <a:rPr lang="fr-FR" dirty="0"/>
              <a:t>”</a:t>
            </a:r>
            <a:endParaRPr dirty="0"/>
          </a:p>
          <a:p>
            <a:pPr marL="0" lvl="0" indent="0" algn="l" rtl="0">
              <a:lnSpc>
                <a:spcPct val="100000"/>
              </a:lnSpc>
              <a:spcBef>
                <a:spcPts val="360"/>
              </a:spcBef>
              <a:spcAft>
                <a:spcPts val="0"/>
              </a:spcAft>
              <a:buSzPts val="1800"/>
              <a:buNone/>
            </a:pPr>
            <a:endParaRPr dirty="0"/>
          </a:p>
          <a:p>
            <a:pPr marL="0" lvl="0" indent="0" algn="l" rtl="0">
              <a:lnSpc>
                <a:spcPct val="100000"/>
              </a:lnSpc>
              <a:spcBef>
                <a:spcPts val="360"/>
              </a:spcBef>
              <a:spcAft>
                <a:spcPts val="0"/>
              </a:spcAft>
              <a:buSzPts val="1800"/>
              <a:buNone/>
            </a:pPr>
            <a:endParaRPr sz="1400" i="1" dirty="0"/>
          </a:p>
        </p:txBody>
      </p:sp>
    </p:spTree>
    <p:extLst>
      <p:ext uri="{BB962C8B-B14F-4D97-AF65-F5344CB8AC3E}">
        <p14:creationId xmlns:p14="http://schemas.microsoft.com/office/powerpoint/2010/main" val="29436748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31">
          <a:extLst>
            <a:ext uri="{FF2B5EF4-FFF2-40B4-BE49-F238E27FC236}">
              <a16:creationId xmlns:a16="http://schemas.microsoft.com/office/drawing/2014/main" id="{2D219F31-021D-509E-65BA-C397E6DCB262}"/>
            </a:ext>
          </a:extLst>
        </p:cNvPr>
        <p:cNvGrpSpPr/>
        <p:nvPr/>
      </p:nvGrpSpPr>
      <p:grpSpPr>
        <a:xfrm>
          <a:off x="0" y="0"/>
          <a:ext cx="0" cy="0"/>
          <a:chOff x="0" y="0"/>
          <a:chExt cx="0" cy="0"/>
        </a:xfrm>
      </p:grpSpPr>
      <p:sp>
        <p:nvSpPr>
          <p:cNvPr id="232" name="Google Shape;232;g2aed57810c0_0_160">
            <a:extLst>
              <a:ext uri="{FF2B5EF4-FFF2-40B4-BE49-F238E27FC236}">
                <a16:creationId xmlns:a16="http://schemas.microsoft.com/office/drawing/2014/main" id="{67FB1C0E-A011-FC44-6289-5551AF5730FC}"/>
              </a:ext>
            </a:extLst>
          </p:cNvPr>
          <p:cNvSpPr txBox="1">
            <a:spLocks noGrp="1"/>
          </p:cNvSpPr>
          <p:nvPr>
            <p:ph type="title"/>
          </p:nvPr>
        </p:nvSpPr>
        <p:spPr>
          <a:xfrm>
            <a:off x="1371530" y="2726654"/>
            <a:ext cx="6382800" cy="541800"/>
          </a:xfrm>
          <a:prstGeom prst="rect">
            <a:avLst/>
          </a:prstGeom>
          <a:noFill/>
          <a:ln>
            <a:noFill/>
          </a:ln>
        </p:spPr>
        <p:txBody>
          <a:bodyPr spcFirstLastPara="1" wrap="square" lIns="91425" tIns="45700" rIns="91425" bIns="45700" anchor="t" anchorCtr="0">
            <a:normAutofit fontScale="90000"/>
          </a:bodyPr>
          <a:lstStyle/>
          <a:p>
            <a:pPr lvl="0"/>
            <a:r>
              <a:rPr lang="fr-FR" dirty="0"/>
              <a:t>Chapitre 3 : Stratégies placement</a:t>
            </a:r>
            <a:endParaRPr dirty="0"/>
          </a:p>
        </p:txBody>
      </p:sp>
    </p:spTree>
    <p:extLst>
      <p:ext uri="{BB962C8B-B14F-4D97-AF65-F5344CB8AC3E}">
        <p14:creationId xmlns:p14="http://schemas.microsoft.com/office/powerpoint/2010/main" val="40139627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37">
          <a:extLst>
            <a:ext uri="{FF2B5EF4-FFF2-40B4-BE49-F238E27FC236}">
              <a16:creationId xmlns:a16="http://schemas.microsoft.com/office/drawing/2014/main" id="{6EA5BC79-333D-2729-9505-4A9D861EE11D}"/>
            </a:ext>
          </a:extLst>
        </p:cNvPr>
        <p:cNvGrpSpPr/>
        <p:nvPr/>
      </p:nvGrpSpPr>
      <p:grpSpPr>
        <a:xfrm>
          <a:off x="0" y="0"/>
          <a:ext cx="0" cy="0"/>
          <a:chOff x="0" y="0"/>
          <a:chExt cx="0" cy="0"/>
        </a:xfrm>
      </p:grpSpPr>
      <p:sp>
        <p:nvSpPr>
          <p:cNvPr id="238" name="Google Shape;238;g2aed57810c0_0_122">
            <a:extLst>
              <a:ext uri="{FF2B5EF4-FFF2-40B4-BE49-F238E27FC236}">
                <a16:creationId xmlns:a16="http://schemas.microsoft.com/office/drawing/2014/main" id="{7A919136-A331-852B-B965-85C9566DEA4A}"/>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lvl="0"/>
            <a:r>
              <a:rPr lang="fr-FR" dirty="0"/>
              <a:t>Chapitre 3 : Stratégies placement</a:t>
            </a:r>
            <a:endParaRPr dirty="0"/>
          </a:p>
        </p:txBody>
      </p:sp>
      <p:sp>
        <p:nvSpPr>
          <p:cNvPr id="239" name="Google Shape;239;g2aed57810c0_0_122">
            <a:extLst>
              <a:ext uri="{FF2B5EF4-FFF2-40B4-BE49-F238E27FC236}">
                <a16:creationId xmlns:a16="http://schemas.microsoft.com/office/drawing/2014/main" id="{56B09E6F-6141-0DF6-69D0-0797D703FE4D}"/>
              </a:ext>
            </a:extLst>
          </p:cNvPr>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t" anchorCtr="0">
            <a:normAutofit/>
          </a:bodyPr>
          <a:lstStyle/>
          <a:p>
            <a:pPr marL="0" lvl="0" indent="0"/>
            <a:r>
              <a:rPr lang="fr-FR" dirty="0"/>
              <a:t>Objectifs de ce chapitre</a:t>
            </a:r>
          </a:p>
          <a:p>
            <a:pPr marL="0" lvl="0" indent="0"/>
            <a:endParaRPr lang="fr-FR" dirty="0"/>
          </a:p>
          <a:p>
            <a:r>
              <a:rPr lang="fr-FR" dirty="0"/>
              <a:t>- Organiser les widgets avec les </a:t>
            </a:r>
            <a:r>
              <a:rPr lang="fr-FR" dirty="0" err="1"/>
              <a:t>layouts</a:t>
            </a:r>
            <a:r>
              <a:rPr lang="fr-FR" dirty="0"/>
              <a:t> horizontaux, verticaux et en grille</a:t>
            </a:r>
          </a:p>
          <a:p>
            <a:r>
              <a:rPr lang="fr-FR" dirty="0"/>
              <a:t>- Maîtriser les </a:t>
            </a:r>
            <a:r>
              <a:rPr lang="fr-FR" dirty="0" err="1"/>
              <a:t>layouts</a:t>
            </a:r>
            <a:r>
              <a:rPr lang="fr-FR" dirty="0"/>
              <a:t> imbriqués et les techniques avancées</a:t>
            </a:r>
          </a:p>
          <a:p>
            <a:r>
              <a:rPr lang="fr-FR" dirty="0"/>
              <a:t>- Gérer les politiques de taille et l'espacement des widgets</a:t>
            </a:r>
          </a:p>
          <a:p>
            <a:r>
              <a:rPr lang="fr-FR" dirty="0"/>
              <a:t>- Créer des interfaces adaptatives qui s'ajustent automatiquement</a:t>
            </a:r>
          </a:p>
          <a:p>
            <a:r>
              <a:rPr lang="fr-FR" dirty="0"/>
              <a:t>- Appliquer les bonnes pratiques d'organisation d'interface</a:t>
            </a:r>
          </a:p>
          <a:p>
            <a:pPr marL="0" lvl="0" indent="0"/>
            <a:endParaRPr lang="fr-FR" dirty="0"/>
          </a:p>
        </p:txBody>
      </p:sp>
    </p:spTree>
    <p:extLst>
      <p:ext uri="{BB962C8B-B14F-4D97-AF65-F5344CB8AC3E}">
        <p14:creationId xmlns:p14="http://schemas.microsoft.com/office/powerpoint/2010/main" val="997188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37">
          <a:extLst>
            <a:ext uri="{FF2B5EF4-FFF2-40B4-BE49-F238E27FC236}">
              <a16:creationId xmlns:a16="http://schemas.microsoft.com/office/drawing/2014/main" id="{BB042252-3C15-9ABA-8517-38104B545FD3}"/>
            </a:ext>
          </a:extLst>
        </p:cNvPr>
        <p:cNvGrpSpPr/>
        <p:nvPr/>
      </p:nvGrpSpPr>
      <p:grpSpPr>
        <a:xfrm>
          <a:off x="0" y="0"/>
          <a:ext cx="0" cy="0"/>
          <a:chOff x="0" y="0"/>
          <a:chExt cx="0" cy="0"/>
        </a:xfrm>
      </p:grpSpPr>
      <p:sp>
        <p:nvSpPr>
          <p:cNvPr id="238" name="Google Shape;238;g2aed57810c0_0_122">
            <a:extLst>
              <a:ext uri="{FF2B5EF4-FFF2-40B4-BE49-F238E27FC236}">
                <a16:creationId xmlns:a16="http://schemas.microsoft.com/office/drawing/2014/main" id="{3E0D41F0-49D6-4C1B-75C5-6CC05CB6AA0F}"/>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But à atteindre</a:t>
            </a:r>
            <a:endParaRPr dirty="0"/>
          </a:p>
        </p:txBody>
      </p:sp>
      <p:pic>
        <p:nvPicPr>
          <p:cNvPr id="3" name="Image 2">
            <a:extLst>
              <a:ext uri="{FF2B5EF4-FFF2-40B4-BE49-F238E27FC236}">
                <a16:creationId xmlns:a16="http://schemas.microsoft.com/office/drawing/2014/main" id="{A4A8BE00-16E2-23D4-F80B-5C939771BD19}"/>
              </a:ext>
            </a:extLst>
          </p:cNvPr>
          <p:cNvPicPr>
            <a:picLocks noChangeAspect="1"/>
          </p:cNvPicPr>
          <p:nvPr/>
        </p:nvPicPr>
        <p:blipFill>
          <a:blip r:embed="rId3"/>
          <a:stretch>
            <a:fillRect/>
          </a:stretch>
        </p:blipFill>
        <p:spPr>
          <a:xfrm>
            <a:off x="5480144" y="2977226"/>
            <a:ext cx="2814601" cy="2192648"/>
          </a:xfrm>
          <a:prstGeom prst="rect">
            <a:avLst/>
          </a:prstGeom>
        </p:spPr>
      </p:pic>
      <p:pic>
        <p:nvPicPr>
          <p:cNvPr id="7" name="Image 6">
            <a:extLst>
              <a:ext uri="{FF2B5EF4-FFF2-40B4-BE49-F238E27FC236}">
                <a16:creationId xmlns:a16="http://schemas.microsoft.com/office/drawing/2014/main" id="{270F876D-E31E-C94E-97FF-A3CC52F86C92}"/>
              </a:ext>
            </a:extLst>
          </p:cNvPr>
          <p:cNvPicPr>
            <a:picLocks noChangeAspect="1"/>
          </p:cNvPicPr>
          <p:nvPr/>
        </p:nvPicPr>
        <p:blipFill>
          <a:blip r:embed="rId4"/>
          <a:stretch>
            <a:fillRect/>
          </a:stretch>
        </p:blipFill>
        <p:spPr>
          <a:xfrm>
            <a:off x="5341407" y="276025"/>
            <a:ext cx="2465658" cy="2613598"/>
          </a:xfrm>
          <a:prstGeom prst="rect">
            <a:avLst/>
          </a:prstGeom>
        </p:spPr>
      </p:pic>
      <p:pic>
        <p:nvPicPr>
          <p:cNvPr id="9" name="Image 8">
            <a:extLst>
              <a:ext uri="{FF2B5EF4-FFF2-40B4-BE49-F238E27FC236}">
                <a16:creationId xmlns:a16="http://schemas.microsoft.com/office/drawing/2014/main" id="{84020255-A347-F0F2-D5B1-46BFE6546211}"/>
              </a:ext>
            </a:extLst>
          </p:cNvPr>
          <p:cNvPicPr>
            <a:picLocks noChangeAspect="1"/>
          </p:cNvPicPr>
          <p:nvPr/>
        </p:nvPicPr>
        <p:blipFill>
          <a:blip r:embed="rId5"/>
          <a:stretch>
            <a:fillRect/>
          </a:stretch>
        </p:blipFill>
        <p:spPr>
          <a:xfrm>
            <a:off x="132068" y="815946"/>
            <a:ext cx="4171385" cy="3257604"/>
          </a:xfrm>
          <a:prstGeom prst="rect">
            <a:avLst/>
          </a:prstGeom>
        </p:spPr>
      </p:pic>
      <p:pic>
        <p:nvPicPr>
          <p:cNvPr id="10" name="Image 9">
            <a:extLst>
              <a:ext uri="{FF2B5EF4-FFF2-40B4-BE49-F238E27FC236}">
                <a16:creationId xmlns:a16="http://schemas.microsoft.com/office/drawing/2014/main" id="{AF951C42-9E38-A33D-1EF9-A93F562027B6}"/>
              </a:ext>
            </a:extLst>
          </p:cNvPr>
          <p:cNvPicPr>
            <a:picLocks noChangeAspect="1"/>
          </p:cNvPicPr>
          <p:nvPr/>
        </p:nvPicPr>
        <p:blipFill>
          <a:blip r:embed="rId6"/>
          <a:stretch>
            <a:fillRect/>
          </a:stretch>
        </p:blipFill>
        <p:spPr>
          <a:xfrm>
            <a:off x="2595175" y="3058131"/>
            <a:ext cx="2465658" cy="2380844"/>
          </a:xfrm>
          <a:prstGeom prst="rect">
            <a:avLst/>
          </a:prstGeom>
        </p:spPr>
      </p:pic>
    </p:spTree>
    <p:extLst>
      <p:ext uri="{BB962C8B-B14F-4D97-AF65-F5344CB8AC3E}">
        <p14:creationId xmlns:p14="http://schemas.microsoft.com/office/powerpoint/2010/main" val="1134051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2CC058D2-D8D8-B93B-729F-4CA1D815072F}"/>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54B8B793-55B5-93DE-3245-3F4197A3F0E6}"/>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err="1"/>
              <a:t>Layouts</a:t>
            </a:r>
            <a:r>
              <a:rPr lang="fr-FR" dirty="0"/>
              <a:t> et widgets d'interface</a:t>
            </a:r>
            <a:r>
              <a:rPr lang="fr-FR" b="1" dirty="0"/>
              <a:t> </a:t>
            </a:r>
          </a:p>
        </p:txBody>
      </p:sp>
      <p:graphicFrame>
        <p:nvGraphicFramePr>
          <p:cNvPr id="2" name="Tableau 1">
            <a:extLst>
              <a:ext uri="{FF2B5EF4-FFF2-40B4-BE49-F238E27FC236}">
                <a16:creationId xmlns:a16="http://schemas.microsoft.com/office/drawing/2014/main" id="{70E8A4F1-3879-8ADC-2DD2-B529A871E3C2}"/>
              </a:ext>
            </a:extLst>
          </p:cNvPr>
          <p:cNvGraphicFramePr>
            <a:graphicFrameLocks noGrp="1"/>
          </p:cNvGraphicFramePr>
          <p:nvPr>
            <p:extLst>
              <p:ext uri="{D42A27DB-BD31-4B8C-83A1-F6EECF244321}">
                <p14:modId xmlns:p14="http://schemas.microsoft.com/office/powerpoint/2010/main" val="4201599757"/>
              </p:ext>
            </p:extLst>
          </p:nvPr>
        </p:nvGraphicFramePr>
        <p:xfrm>
          <a:off x="319667" y="936701"/>
          <a:ext cx="8523308" cy="1338148"/>
        </p:xfrm>
        <a:graphic>
          <a:graphicData uri="http://schemas.openxmlformats.org/drawingml/2006/table">
            <a:tbl>
              <a:tblPr firstRow="1" bandRow="1">
                <a:tableStyleId>{5C22544A-7EE6-4342-B048-85BDC9FD1C3A}</a:tableStyleId>
              </a:tblPr>
              <a:tblGrid>
                <a:gridCol w="2130827">
                  <a:extLst>
                    <a:ext uri="{9D8B030D-6E8A-4147-A177-3AD203B41FA5}">
                      <a16:colId xmlns:a16="http://schemas.microsoft.com/office/drawing/2014/main" val="3661331038"/>
                    </a:ext>
                  </a:extLst>
                </a:gridCol>
                <a:gridCol w="2130827">
                  <a:extLst>
                    <a:ext uri="{9D8B030D-6E8A-4147-A177-3AD203B41FA5}">
                      <a16:colId xmlns:a16="http://schemas.microsoft.com/office/drawing/2014/main" val="305574908"/>
                    </a:ext>
                  </a:extLst>
                </a:gridCol>
                <a:gridCol w="2130827">
                  <a:extLst>
                    <a:ext uri="{9D8B030D-6E8A-4147-A177-3AD203B41FA5}">
                      <a16:colId xmlns:a16="http://schemas.microsoft.com/office/drawing/2014/main" val="1851965799"/>
                    </a:ext>
                  </a:extLst>
                </a:gridCol>
                <a:gridCol w="2130827">
                  <a:extLst>
                    <a:ext uri="{9D8B030D-6E8A-4147-A177-3AD203B41FA5}">
                      <a16:colId xmlns:a16="http://schemas.microsoft.com/office/drawing/2014/main" val="127281968"/>
                    </a:ext>
                  </a:extLst>
                </a:gridCol>
              </a:tblGrid>
              <a:tr h="310883">
                <a:tc>
                  <a:txBody>
                    <a:bodyPr/>
                    <a:lstStyle/>
                    <a:p>
                      <a:r>
                        <a:rPr lang="fr-FR" sz="1400" b="1" i="0" u="none" strike="noStrike" cap="none" dirty="0" err="1">
                          <a:solidFill>
                            <a:schemeClr val="lt1"/>
                          </a:solidFill>
                          <a:latin typeface="+mn-lt"/>
                          <a:ea typeface="+mn-ea"/>
                          <a:cs typeface="+mn-cs"/>
                          <a:sym typeface="Arial"/>
                        </a:rPr>
                        <a:t>QHBoxLayout</a:t>
                      </a:r>
                      <a:endParaRPr lang="fr-FR" dirty="0"/>
                    </a:p>
                  </a:txBody>
                  <a:tcPr/>
                </a:tc>
                <a:tc>
                  <a:txBody>
                    <a:bodyPr/>
                    <a:lstStyle/>
                    <a:p>
                      <a:r>
                        <a:rPr lang="fr-FR" sz="1400" b="1" i="0" u="none" strike="noStrike" cap="none" dirty="0" err="1">
                          <a:solidFill>
                            <a:schemeClr val="lt1"/>
                          </a:solidFill>
                          <a:latin typeface="+mn-lt"/>
                          <a:ea typeface="+mn-ea"/>
                          <a:cs typeface="+mn-cs"/>
                          <a:sym typeface="Arial"/>
                        </a:rPr>
                        <a:t>QVBoxLayout</a:t>
                      </a:r>
                      <a:endParaRPr lang="fr-FR" dirty="0"/>
                    </a:p>
                  </a:txBody>
                  <a:tcPr/>
                </a:tc>
                <a:tc>
                  <a:txBody>
                    <a:bodyPr/>
                    <a:lstStyle/>
                    <a:p>
                      <a:r>
                        <a:rPr lang="fr-FR" sz="1400" b="1" i="0" u="none" strike="noStrike" cap="none" dirty="0" err="1">
                          <a:solidFill>
                            <a:schemeClr val="lt1"/>
                          </a:solidFill>
                          <a:latin typeface="+mn-lt"/>
                          <a:ea typeface="+mn-ea"/>
                          <a:cs typeface="+mn-cs"/>
                          <a:sym typeface="Arial"/>
                        </a:rPr>
                        <a:t>QGridLayout</a:t>
                      </a:r>
                      <a:endParaRPr lang="fr-FR" dirty="0"/>
                    </a:p>
                  </a:txBody>
                  <a:tcPr/>
                </a:tc>
                <a:tc>
                  <a:txBody>
                    <a:bodyPr/>
                    <a:lstStyle/>
                    <a:p>
                      <a:r>
                        <a:rPr lang="fr-FR" sz="1400" b="1" i="0" u="none" strike="noStrike" cap="none" dirty="0" err="1">
                          <a:solidFill>
                            <a:schemeClr val="lt1"/>
                          </a:solidFill>
                          <a:latin typeface="+mn-lt"/>
                          <a:ea typeface="+mn-ea"/>
                          <a:cs typeface="+mn-cs"/>
                          <a:sym typeface="Arial"/>
                        </a:rPr>
                        <a:t>QFormLayout</a:t>
                      </a:r>
                      <a:endParaRPr lang="fr-FR" dirty="0"/>
                    </a:p>
                  </a:txBody>
                  <a:tcPr/>
                </a:tc>
                <a:extLst>
                  <a:ext uri="{0D108BD9-81ED-4DB2-BD59-A6C34878D82A}">
                    <a16:rowId xmlns:a16="http://schemas.microsoft.com/office/drawing/2014/main" val="219386968"/>
                  </a:ext>
                </a:extLst>
              </a:tr>
              <a:tr h="310883">
                <a:tc>
                  <a:txBody>
                    <a:bodyPr/>
                    <a:lstStyle/>
                    <a:p>
                      <a:r>
                        <a:rPr lang="fr-FR" dirty="0"/>
                        <a:t>Horizontale </a:t>
                      </a:r>
                    </a:p>
                  </a:txBody>
                  <a:tcPr/>
                </a:tc>
                <a:tc>
                  <a:txBody>
                    <a:bodyPr/>
                    <a:lstStyle/>
                    <a:p>
                      <a:r>
                        <a:rPr lang="fr-FR" dirty="0"/>
                        <a:t>Verticale </a:t>
                      </a:r>
                    </a:p>
                  </a:txBody>
                  <a:tcPr/>
                </a:tc>
                <a:tc>
                  <a:txBody>
                    <a:bodyPr/>
                    <a:lstStyle/>
                    <a:p>
                      <a:r>
                        <a:rPr lang="fr-FR" dirty="0"/>
                        <a:t>Grille </a:t>
                      </a:r>
                    </a:p>
                  </a:txBody>
                  <a:tcPr/>
                </a:tc>
                <a:tc>
                  <a:txBody>
                    <a:bodyPr/>
                    <a:lstStyle/>
                    <a:p>
                      <a:r>
                        <a:rPr lang="fr-FR" dirty="0"/>
                        <a:t>Étiquette-champ</a:t>
                      </a:r>
                    </a:p>
                  </a:txBody>
                  <a:tcPr/>
                </a:tc>
                <a:extLst>
                  <a:ext uri="{0D108BD9-81ED-4DB2-BD59-A6C34878D82A}">
                    <a16:rowId xmlns:a16="http://schemas.microsoft.com/office/drawing/2014/main" val="699103643"/>
                  </a:ext>
                </a:extLst>
              </a:tr>
              <a:tr h="716382">
                <a:tc>
                  <a:txBody>
                    <a:bodyPr/>
                    <a:lstStyle/>
                    <a:p>
                      <a:r>
                        <a:rPr lang="fr-FR" dirty="0"/>
                        <a:t>Barres d'outils, boutons alignés</a:t>
                      </a:r>
                    </a:p>
                  </a:txBody>
                  <a:tcPr>
                    <a:lnB w="12700" cap="flat" cmpd="sng" algn="ctr">
                      <a:noFill/>
                      <a:prstDash val="solid"/>
                      <a:round/>
                      <a:headEnd type="none" w="med" len="med"/>
                      <a:tailEnd type="none" w="med" len="med"/>
                    </a:lnB>
                  </a:tcPr>
                </a:tc>
                <a:tc>
                  <a:txBody>
                    <a:bodyPr/>
                    <a:lstStyle/>
                    <a:p>
                      <a:r>
                        <a:rPr lang="fr-FR" dirty="0"/>
                        <a:t>Formulaires, menus, listes</a:t>
                      </a:r>
                    </a:p>
                  </a:txBody>
                  <a:tcPr/>
                </a:tc>
                <a:tc>
                  <a:txBody>
                    <a:bodyPr/>
                    <a:lstStyle/>
                    <a:p>
                      <a:r>
                        <a:rPr lang="fr-FR" dirty="0"/>
                        <a:t>Formulaires complexes, calculatrices</a:t>
                      </a:r>
                    </a:p>
                  </a:txBody>
                  <a:tcPr/>
                </a:tc>
                <a:tc>
                  <a:txBody>
                    <a:bodyPr/>
                    <a:lstStyle/>
                    <a:p>
                      <a:r>
                        <a:rPr lang="fr-FR" dirty="0"/>
                        <a:t>Saisie de données structurées</a:t>
                      </a:r>
                    </a:p>
                  </a:txBody>
                  <a:tcPr/>
                </a:tc>
                <a:extLst>
                  <a:ext uri="{0D108BD9-81ED-4DB2-BD59-A6C34878D82A}">
                    <a16:rowId xmlns:a16="http://schemas.microsoft.com/office/drawing/2014/main" val="3887394266"/>
                  </a:ext>
                </a:extLst>
              </a:tr>
            </a:tbl>
          </a:graphicData>
        </a:graphic>
      </p:graphicFrame>
    </p:spTree>
    <p:extLst>
      <p:ext uri="{BB962C8B-B14F-4D97-AF65-F5344CB8AC3E}">
        <p14:creationId xmlns:p14="http://schemas.microsoft.com/office/powerpoint/2010/main" val="345642232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5586C8EE-4DD9-1282-F966-B245A541A648}"/>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DEA7773B-8970-3DE4-6152-5DE28DBFF0C3}"/>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err="1"/>
              <a:t>Layout</a:t>
            </a:r>
            <a:r>
              <a:rPr lang="fr-FR" dirty="0"/>
              <a:t> horizontal</a:t>
            </a:r>
          </a:p>
        </p:txBody>
      </p:sp>
      <p:pic>
        <p:nvPicPr>
          <p:cNvPr id="3" name="Image 2">
            <a:extLst>
              <a:ext uri="{FF2B5EF4-FFF2-40B4-BE49-F238E27FC236}">
                <a16:creationId xmlns:a16="http://schemas.microsoft.com/office/drawing/2014/main" id="{A1EBEB2E-6827-7EB0-00B1-316E9566527B}"/>
              </a:ext>
            </a:extLst>
          </p:cNvPr>
          <p:cNvPicPr>
            <a:picLocks noChangeAspect="1"/>
          </p:cNvPicPr>
          <p:nvPr/>
        </p:nvPicPr>
        <p:blipFill>
          <a:blip r:embed="rId3"/>
          <a:stretch>
            <a:fillRect/>
          </a:stretch>
        </p:blipFill>
        <p:spPr>
          <a:xfrm>
            <a:off x="2289596" y="2463491"/>
            <a:ext cx="3429479" cy="476316"/>
          </a:xfrm>
          <a:prstGeom prst="rect">
            <a:avLst/>
          </a:prstGeom>
        </p:spPr>
      </p:pic>
      <p:sp>
        <p:nvSpPr>
          <p:cNvPr id="5" name="ZoneTexte 4">
            <a:extLst>
              <a:ext uri="{FF2B5EF4-FFF2-40B4-BE49-F238E27FC236}">
                <a16:creationId xmlns:a16="http://schemas.microsoft.com/office/drawing/2014/main" id="{A9BB9A22-F8A6-C6C1-3C59-6E906C3C26A5}"/>
              </a:ext>
            </a:extLst>
          </p:cNvPr>
          <p:cNvSpPr txBox="1"/>
          <p:nvPr/>
        </p:nvSpPr>
        <p:spPr>
          <a:xfrm>
            <a:off x="3081453" y="1909088"/>
            <a:ext cx="4572000" cy="400110"/>
          </a:xfrm>
          <a:prstGeom prst="rect">
            <a:avLst/>
          </a:prstGeom>
          <a:noFill/>
        </p:spPr>
        <p:txBody>
          <a:bodyPr wrap="square">
            <a:spAutoFit/>
          </a:bodyPr>
          <a:lstStyle/>
          <a:p>
            <a:pPr>
              <a:buNone/>
            </a:pPr>
            <a:r>
              <a:rPr lang="fr-FR" sz="2000" dirty="0" err="1">
                <a:latin typeface="Lato" panose="020F0502020204030203" pitchFamily="34" charset="0"/>
                <a:ea typeface="Lato" panose="020F0502020204030203" pitchFamily="34" charset="0"/>
                <a:cs typeface="Lato" panose="020F0502020204030203" pitchFamily="34" charset="0"/>
              </a:rPr>
              <a:t>QHBoxLayout</a:t>
            </a:r>
            <a:endParaRPr lang="fr-FR" sz="2000"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389121533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BF07D65F-08A9-D676-6FDE-05141F57F268}"/>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007616E1-F2B3-D117-5DD9-387ADCD17EA5}"/>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err="1"/>
              <a:t>Layout</a:t>
            </a:r>
            <a:r>
              <a:rPr lang="fr-FR" dirty="0"/>
              <a:t> vertical</a:t>
            </a:r>
          </a:p>
        </p:txBody>
      </p:sp>
      <p:pic>
        <p:nvPicPr>
          <p:cNvPr id="3" name="Image 2">
            <a:extLst>
              <a:ext uri="{FF2B5EF4-FFF2-40B4-BE49-F238E27FC236}">
                <a16:creationId xmlns:a16="http://schemas.microsoft.com/office/drawing/2014/main" id="{946C9C6E-902A-E1AD-DAFA-603D86ECCBBB}"/>
              </a:ext>
            </a:extLst>
          </p:cNvPr>
          <p:cNvPicPr>
            <a:picLocks noChangeAspect="1"/>
          </p:cNvPicPr>
          <p:nvPr/>
        </p:nvPicPr>
        <p:blipFill>
          <a:blip r:embed="rId3"/>
          <a:stretch>
            <a:fillRect/>
          </a:stretch>
        </p:blipFill>
        <p:spPr>
          <a:xfrm>
            <a:off x="3268317" y="2410478"/>
            <a:ext cx="2191056" cy="2276793"/>
          </a:xfrm>
          <a:prstGeom prst="rect">
            <a:avLst/>
          </a:prstGeom>
        </p:spPr>
      </p:pic>
      <p:sp>
        <p:nvSpPr>
          <p:cNvPr id="5" name="ZoneTexte 4">
            <a:extLst>
              <a:ext uri="{FF2B5EF4-FFF2-40B4-BE49-F238E27FC236}">
                <a16:creationId xmlns:a16="http://schemas.microsoft.com/office/drawing/2014/main" id="{CC557179-F077-B2C1-8821-ED96BF90A45C}"/>
              </a:ext>
            </a:extLst>
          </p:cNvPr>
          <p:cNvSpPr txBox="1"/>
          <p:nvPr/>
        </p:nvSpPr>
        <p:spPr>
          <a:xfrm>
            <a:off x="3512635" y="1529016"/>
            <a:ext cx="4572000" cy="400110"/>
          </a:xfrm>
          <a:prstGeom prst="rect">
            <a:avLst/>
          </a:prstGeom>
          <a:noFill/>
        </p:spPr>
        <p:txBody>
          <a:bodyPr wrap="square">
            <a:spAutoFit/>
          </a:bodyPr>
          <a:lstStyle/>
          <a:p>
            <a:pPr>
              <a:buNone/>
            </a:pPr>
            <a:r>
              <a:rPr lang="fr-FR" sz="2000" dirty="0" err="1">
                <a:latin typeface="Lato" panose="020F0502020204030203" pitchFamily="34" charset="0"/>
                <a:ea typeface="Lato" panose="020F0502020204030203" pitchFamily="34" charset="0"/>
                <a:cs typeface="Lato" panose="020F0502020204030203" pitchFamily="34" charset="0"/>
              </a:rPr>
              <a:t>QVBoxLayout</a:t>
            </a:r>
            <a:endParaRPr lang="fr-FR" sz="2000"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8150986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g2aed57810c0_0_14"/>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Horaire et convocations</a:t>
            </a:r>
            <a:endParaRPr/>
          </a:p>
        </p:txBody>
      </p:sp>
      <p:sp>
        <p:nvSpPr>
          <p:cNvPr id="92" name="Google Shape;92;g2aed57810c0_0_14"/>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457200" lvl="0" indent="-342900" algn="l" rtl="0">
              <a:lnSpc>
                <a:spcPct val="100000"/>
              </a:lnSpc>
              <a:spcBef>
                <a:spcPts val="360"/>
              </a:spcBef>
              <a:spcAft>
                <a:spcPts val="0"/>
              </a:spcAft>
              <a:buClr>
                <a:srgbClr val="F1C232"/>
              </a:buClr>
              <a:buSzPts val="1800"/>
              <a:buChar char="●"/>
            </a:pPr>
            <a:r>
              <a:rPr lang="fr-FR" dirty="0"/>
              <a:t>9h - 17h</a:t>
            </a:r>
            <a:endParaRPr dirty="0"/>
          </a:p>
          <a:p>
            <a:pPr marL="457200" lvl="0" indent="-342900" algn="l" rtl="0">
              <a:lnSpc>
                <a:spcPct val="100000"/>
              </a:lnSpc>
              <a:spcBef>
                <a:spcPts val="0"/>
              </a:spcBef>
              <a:spcAft>
                <a:spcPts val="0"/>
              </a:spcAft>
              <a:buClr>
                <a:srgbClr val="F1C232"/>
              </a:buClr>
              <a:buSzPts val="1800"/>
              <a:buChar char="●"/>
            </a:pPr>
            <a:r>
              <a:rPr lang="fr-FR" dirty="0"/>
              <a:t>15 mn de pause le matin </a:t>
            </a:r>
            <a:endParaRPr dirty="0"/>
          </a:p>
          <a:p>
            <a:pPr marL="457200" lvl="0" indent="-342900" algn="l" rtl="0">
              <a:lnSpc>
                <a:spcPct val="100000"/>
              </a:lnSpc>
              <a:spcBef>
                <a:spcPts val="0"/>
              </a:spcBef>
              <a:spcAft>
                <a:spcPts val="0"/>
              </a:spcAft>
              <a:buClr>
                <a:srgbClr val="F1C232"/>
              </a:buClr>
              <a:buSzPts val="1800"/>
              <a:buChar char="●"/>
            </a:pPr>
            <a:r>
              <a:rPr lang="fr-FR" dirty="0"/>
              <a:t>1h de pause déjeuner </a:t>
            </a:r>
            <a:endParaRPr dirty="0"/>
          </a:p>
          <a:p>
            <a:pPr marL="457200" lvl="0" indent="-342900" algn="l" rtl="0">
              <a:lnSpc>
                <a:spcPct val="100000"/>
              </a:lnSpc>
              <a:spcBef>
                <a:spcPts val="0"/>
              </a:spcBef>
              <a:spcAft>
                <a:spcPts val="0"/>
              </a:spcAft>
              <a:buClr>
                <a:srgbClr val="F1C232"/>
              </a:buClr>
              <a:buSzPts val="1800"/>
              <a:buChar char="●"/>
            </a:pPr>
            <a:r>
              <a:rPr lang="fr-FR" dirty="0"/>
              <a:t>15 mn de pause l’après midi </a:t>
            </a:r>
            <a:endParaRPr dirty="0"/>
          </a:p>
          <a:p>
            <a:pPr marL="457200" lvl="0" indent="-342900" algn="l" rtl="0">
              <a:lnSpc>
                <a:spcPct val="100000"/>
              </a:lnSpc>
              <a:spcBef>
                <a:spcPts val="0"/>
              </a:spcBef>
              <a:spcAft>
                <a:spcPts val="0"/>
              </a:spcAft>
              <a:buClr>
                <a:srgbClr val="F1C232"/>
              </a:buClr>
              <a:buSzPts val="1800"/>
              <a:buChar char="●"/>
            </a:pPr>
            <a:r>
              <a:rPr lang="fr-FR" dirty="0"/>
              <a:t>Dernier jour à 16h30 (si le plan de cours est terminé uniquement)</a:t>
            </a:r>
          </a:p>
          <a:p>
            <a:pPr marL="0" lvl="0" indent="0" algn="l" rtl="0">
              <a:lnSpc>
                <a:spcPct val="100000"/>
              </a:lnSpc>
              <a:spcBef>
                <a:spcPts val="360"/>
              </a:spcBef>
              <a:spcAft>
                <a:spcPts val="0"/>
              </a:spcAft>
              <a:buSzPts val="1800"/>
              <a:buNone/>
            </a:pPr>
            <a:endParaRPr lang="fr-FR" dirty="0"/>
          </a:p>
          <a:p>
            <a:pPr marL="0" lvl="0" indent="0" algn="l" rtl="0">
              <a:lnSpc>
                <a:spcPct val="100000"/>
              </a:lnSpc>
              <a:spcBef>
                <a:spcPts val="360"/>
              </a:spcBef>
              <a:spcAft>
                <a:spcPts val="0"/>
              </a:spcAft>
              <a:buSzPts val="1800"/>
              <a:buNone/>
            </a:pPr>
            <a:endParaRPr sz="1400" i="1"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D54FFF6A-0365-A891-26E3-8FA78961E553}"/>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9ACEFC67-A65F-3B4E-D89F-60E873D4EBC9}"/>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lvl="0"/>
            <a:r>
              <a:rPr lang="fr-FR" dirty="0"/>
              <a:t>TP 1 : </a:t>
            </a:r>
            <a:r>
              <a:rPr lang="fr-FR" b="1" dirty="0"/>
              <a:t>Formulaire</a:t>
            </a:r>
            <a:endParaRPr dirty="0"/>
          </a:p>
        </p:txBody>
      </p:sp>
      <p:sp>
        <p:nvSpPr>
          <p:cNvPr id="3" name="ZoneTexte 2">
            <a:extLst>
              <a:ext uri="{FF2B5EF4-FFF2-40B4-BE49-F238E27FC236}">
                <a16:creationId xmlns:a16="http://schemas.microsoft.com/office/drawing/2014/main" id="{3B0412BF-9BC3-8474-C7B7-56F4C5616F18}"/>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TP1</a:t>
            </a:r>
            <a:endParaRPr lang="fr-FR" dirty="0"/>
          </a:p>
        </p:txBody>
      </p:sp>
      <p:sp>
        <p:nvSpPr>
          <p:cNvPr id="4" name="ZoneTexte 3">
            <a:extLst>
              <a:ext uri="{FF2B5EF4-FFF2-40B4-BE49-F238E27FC236}">
                <a16:creationId xmlns:a16="http://schemas.microsoft.com/office/drawing/2014/main" id="{095895E2-8C90-D15F-FB9C-9F8684EA6619}"/>
              </a:ext>
            </a:extLst>
          </p:cNvPr>
          <p:cNvSpPr txBox="1"/>
          <p:nvPr/>
        </p:nvSpPr>
        <p:spPr>
          <a:xfrm>
            <a:off x="368392" y="1313795"/>
            <a:ext cx="8630882" cy="4585871"/>
          </a:xfrm>
          <a:prstGeom prst="rect">
            <a:avLst/>
          </a:prstGeom>
          <a:noFill/>
        </p:spPr>
        <p:txBody>
          <a:bodyPr wrap="square">
            <a:spAutoFit/>
          </a:bodyPr>
          <a:lstStyle/>
          <a:p>
            <a:r>
              <a:rPr lang="fr-FR" sz="1800" b="1" dirty="0"/>
              <a:t>TP1 - Formulaire avec </a:t>
            </a:r>
            <a:r>
              <a:rPr lang="fr-FR" sz="1800" b="1" dirty="0" err="1"/>
              <a:t>layouts</a:t>
            </a:r>
            <a:r>
              <a:rPr lang="fr-FR" sz="1800" b="1" dirty="0"/>
              <a:t> de base</a:t>
            </a:r>
            <a:br>
              <a:rPr lang="fr-FR" sz="1800" b="1" dirty="0">
                <a:latin typeface="Lato" panose="020F0502020204030203" pitchFamily="34" charset="0"/>
                <a:ea typeface="Lato" panose="020F0502020204030203" pitchFamily="34" charset="0"/>
                <a:cs typeface="Lato" panose="020F0502020204030203" pitchFamily="34" charset="0"/>
              </a:rPr>
            </a:b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t>Durée</a:t>
            </a:r>
            <a:r>
              <a:rPr lang="fr-FR" sz="1800" dirty="0"/>
              <a:t> : 30 minutes</a:t>
            </a:r>
          </a:p>
          <a:p>
            <a:r>
              <a:rPr lang="fr-FR" sz="1800" b="1" dirty="0"/>
              <a:t>Objectif</a:t>
            </a:r>
            <a:r>
              <a:rPr lang="fr-FR" sz="1800" dirty="0"/>
              <a:t> : Créer un formulaire d'inscription complet en utilisant les </a:t>
            </a:r>
            <a:r>
              <a:rPr lang="fr-FR" sz="1800" dirty="0" err="1"/>
              <a:t>layouts</a:t>
            </a:r>
            <a:r>
              <a:rPr lang="fr-FR" sz="1800" dirty="0"/>
              <a:t> verticaux et horizontaux, avec validation des entrées utilisateur.</a:t>
            </a:r>
          </a:p>
          <a:p>
            <a:r>
              <a:rPr lang="fr-FR" sz="1800" b="1" dirty="0" err="1"/>
              <a:t>Pré-requis</a:t>
            </a:r>
            <a:r>
              <a:rPr lang="fr-FR" sz="1800" dirty="0"/>
              <a:t> : Maîtrise des bases PyQt6 (chapitres 1-2).</a:t>
            </a:r>
          </a:p>
          <a:p>
            <a:pPr>
              <a:buNone/>
            </a:pPr>
            <a:endParaRPr lang="fr-FR" sz="1800" dirty="0">
              <a:latin typeface="Lato" panose="020F0502020204030203" pitchFamily="34" charset="0"/>
              <a:ea typeface="Lato" panose="020F0502020204030203" pitchFamily="34" charset="0"/>
              <a:cs typeface="Lato" panose="020F0502020204030203" pitchFamily="34" charset="0"/>
            </a:endParaRPr>
          </a:p>
          <a:p>
            <a:r>
              <a:rPr lang="fr-FR" sz="1800" b="1" dirty="0">
                <a:latin typeface="Lato" panose="020F0502020204030203" pitchFamily="34" charset="0"/>
                <a:ea typeface="Lato" panose="020F0502020204030203" pitchFamily="34" charset="0"/>
                <a:cs typeface="Lato" panose="020F0502020204030203" pitchFamily="34" charset="0"/>
              </a:rPr>
              <a:t>1) Créer la structure du projet</a:t>
            </a:r>
          </a:p>
          <a:p>
            <a:r>
              <a:rPr lang="fr-FR" sz="1800" b="1" dirty="0">
                <a:latin typeface="Lato" panose="020F0502020204030203" pitchFamily="34" charset="0"/>
                <a:ea typeface="Lato" panose="020F0502020204030203" pitchFamily="34" charset="0"/>
                <a:cs typeface="Lato" panose="020F0502020204030203" pitchFamily="34" charset="0"/>
              </a:rPr>
              <a:t>2) </a:t>
            </a:r>
            <a:r>
              <a:rPr lang="fr-FR" sz="1800" b="1" dirty="0"/>
              <a:t>Créer la fenêtre principale</a:t>
            </a:r>
          </a:p>
          <a:p>
            <a:r>
              <a:rPr lang="fr-FR" sz="1800" b="1" dirty="0">
                <a:latin typeface="Lato" panose="020F0502020204030203" pitchFamily="34" charset="0"/>
                <a:ea typeface="Lato" panose="020F0502020204030203" pitchFamily="34" charset="0"/>
                <a:cs typeface="Lato" panose="020F0502020204030203" pitchFamily="34" charset="0"/>
              </a:rPr>
              <a:t>3) </a:t>
            </a:r>
            <a:r>
              <a:rPr lang="fr-FR" sz="1800" b="1" dirty="0"/>
              <a:t>Section informations personnelles</a:t>
            </a:r>
          </a:p>
          <a:p>
            <a:r>
              <a:rPr lang="fr-FR" sz="1800" b="1" dirty="0">
                <a:latin typeface="Lato" panose="020F0502020204030203" pitchFamily="34" charset="0"/>
                <a:ea typeface="Lato" panose="020F0502020204030203" pitchFamily="34" charset="0"/>
                <a:cs typeface="Lato" panose="020F0502020204030203" pitchFamily="34" charset="0"/>
              </a:rPr>
              <a:t>4) </a:t>
            </a:r>
            <a:r>
              <a:rPr lang="fr-FR" sz="1800" b="1" dirty="0"/>
              <a:t>Section adresse</a:t>
            </a:r>
          </a:p>
          <a:p>
            <a:r>
              <a:rPr lang="fr-FR" sz="1800" b="1" dirty="0"/>
              <a:t>5) Section préférences</a:t>
            </a:r>
          </a:p>
          <a:p>
            <a:r>
              <a:rPr lang="fr-FR" sz="1800" b="1" dirty="0"/>
              <a:t>6) Boutons d'action</a:t>
            </a:r>
          </a:p>
          <a:p>
            <a:r>
              <a:rPr lang="fr-FR" sz="1800" b="1" dirty="0"/>
              <a:t>7) Validation simple</a:t>
            </a:r>
          </a:p>
          <a:p>
            <a:endParaRPr lang="fr-FR" sz="2000" b="1" dirty="0"/>
          </a:p>
          <a:p>
            <a:pPr>
              <a:buNone/>
            </a:pPr>
            <a:endParaRPr lang="fr-FR" sz="2000" b="1"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423530803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F7DD7B0C-F3B0-EA04-6068-753452550527}"/>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0D158357-0125-A8AC-57C8-A8BA509D5053}"/>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err="1"/>
              <a:t>Layout</a:t>
            </a:r>
            <a:r>
              <a:rPr lang="fr-FR" dirty="0"/>
              <a:t> en grille</a:t>
            </a:r>
          </a:p>
        </p:txBody>
      </p:sp>
      <p:pic>
        <p:nvPicPr>
          <p:cNvPr id="3" name="Image 2">
            <a:extLst>
              <a:ext uri="{FF2B5EF4-FFF2-40B4-BE49-F238E27FC236}">
                <a16:creationId xmlns:a16="http://schemas.microsoft.com/office/drawing/2014/main" id="{2AC15213-FE49-C513-CEAB-071DDDC696CE}"/>
              </a:ext>
            </a:extLst>
          </p:cNvPr>
          <p:cNvPicPr>
            <a:picLocks noChangeAspect="1"/>
          </p:cNvPicPr>
          <p:nvPr/>
        </p:nvPicPr>
        <p:blipFill>
          <a:blip r:embed="rId3"/>
          <a:stretch>
            <a:fillRect/>
          </a:stretch>
        </p:blipFill>
        <p:spPr>
          <a:xfrm>
            <a:off x="2752960" y="2316952"/>
            <a:ext cx="3296110" cy="2553056"/>
          </a:xfrm>
          <a:prstGeom prst="rect">
            <a:avLst/>
          </a:prstGeom>
        </p:spPr>
      </p:pic>
      <p:sp>
        <p:nvSpPr>
          <p:cNvPr id="5" name="ZoneTexte 4">
            <a:extLst>
              <a:ext uri="{FF2B5EF4-FFF2-40B4-BE49-F238E27FC236}">
                <a16:creationId xmlns:a16="http://schemas.microsoft.com/office/drawing/2014/main" id="{DD32316B-7E44-B42B-F320-281C0E96A11F}"/>
              </a:ext>
            </a:extLst>
          </p:cNvPr>
          <p:cNvSpPr txBox="1"/>
          <p:nvPr/>
        </p:nvSpPr>
        <p:spPr>
          <a:xfrm>
            <a:off x="3433075" y="1463039"/>
            <a:ext cx="4572000" cy="400110"/>
          </a:xfrm>
          <a:prstGeom prst="rect">
            <a:avLst/>
          </a:prstGeom>
          <a:noFill/>
        </p:spPr>
        <p:txBody>
          <a:bodyPr wrap="square">
            <a:spAutoFit/>
          </a:bodyPr>
          <a:lstStyle/>
          <a:p>
            <a:pPr>
              <a:buNone/>
            </a:pPr>
            <a:r>
              <a:rPr lang="fr-FR" sz="2000" dirty="0" err="1">
                <a:latin typeface="Lato" panose="020F0502020204030203" pitchFamily="34" charset="0"/>
                <a:ea typeface="Lato" panose="020F0502020204030203" pitchFamily="34" charset="0"/>
                <a:cs typeface="Lato" panose="020F0502020204030203" pitchFamily="34" charset="0"/>
              </a:rPr>
              <a:t>QGridLayout</a:t>
            </a:r>
            <a:endParaRPr lang="fr-FR" sz="2000"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328057698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19126224-DD15-8010-3C19-67B7A9B16CA3}"/>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5B56585A-45CF-7CB2-9A0A-CC451A5497AE}"/>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TP 2 : </a:t>
            </a:r>
            <a:r>
              <a:rPr lang="fr-FR" b="1" dirty="0"/>
              <a:t>Calculatrice</a:t>
            </a:r>
            <a:endParaRPr dirty="0"/>
          </a:p>
        </p:txBody>
      </p:sp>
      <p:sp>
        <p:nvSpPr>
          <p:cNvPr id="3" name="ZoneTexte 2">
            <a:extLst>
              <a:ext uri="{FF2B5EF4-FFF2-40B4-BE49-F238E27FC236}">
                <a16:creationId xmlns:a16="http://schemas.microsoft.com/office/drawing/2014/main" id="{8A5EFDE1-A9AF-E118-B86A-2B73144498EA}"/>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TP2</a:t>
            </a:r>
            <a:endParaRPr lang="fr-FR" dirty="0"/>
          </a:p>
        </p:txBody>
      </p:sp>
      <p:sp>
        <p:nvSpPr>
          <p:cNvPr id="4" name="ZoneTexte 3">
            <a:extLst>
              <a:ext uri="{FF2B5EF4-FFF2-40B4-BE49-F238E27FC236}">
                <a16:creationId xmlns:a16="http://schemas.microsoft.com/office/drawing/2014/main" id="{FD1F3198-B67C-1235-8F23-FEB21E9D96C0}"/>
              </a:ext>
            </a:extLst>
          </p:cNvPr>
          <p:cNvSpPr txBox="1"/>
          <p:nvPr/>
        </p:nvSpPr>
        <p:spPr>
          <a:xfrm>
            <a:off x="853549" y="1422342"/>
            <a:ext cx="7436901" cy="3785652"/>
          </a:xfrm>
          <a:prstGeom prst="rect">
            <a:avLst/>
          </a:prstGeom>
          <a:noFill/>
        </p:spPr>
        <p:txBody>
          <a:bodyPr wrap="square">
            <a:spAutoFit/>
          </a:bodyPr>
          <a:lstStyle/>
          <a:p>
            <a:r>
              <a:rPr lang="fr-FR" sz="1600" b="1" dirty="0"/>
              <a:t>TP2 - Interface en grille avancée</a:t>
            </a:r>
            <a:br>
              <a:rPr lang="fr-FR" sz="1600" b="1" dirty="0">
                <a:latin typeface="Lato" panose="020F0502020204030203" pitchFamily="34" charset="0"/>
                <a:ea typeface="Lato" panose="020F0502020204030203" pitchFamily="34" charset="0"/>
                <a:cs typeface="Lato" panose="020F0502020204030203" pitchFamily="34" charset="0"/>
              </a:rPr>
            </a:br>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t>Durée</a:t>
            </a:r>
            <a:r>
              <a:rPr lang="fr-FR" sz="1600" dirty="0"/>
              <a:t> : 30 minutes</a:t>
            </a:r>
          </a:p>
          <a:p>
            <a:r>
              <a:rPr lang="fr-FR" sz="1600" b="1" dirty="0"/>
              <a:t>Objectif</a:t>
            </a:r>
            <a:r>
              <a:rPr lang="fr-FR" sz="1600" dirty="0"/>
              <a:t> : Concevoir une calculatrice fonctionnelle avec </a:t>
            </a:r>
            <a:r>
              <a:rPr lang="fr-FR" dirty="0" err="1"/>
              <a:t>QGridLayout</a:t>
            </a:r>
            <a:r>
              <a:rPr lang="fr-FR" sz="1600" dirty="0"/>
              <a:t>, en gérant les widgets multi-cellules et l'espacement.</a:t>
            </a:r>
          </a:p>
          <a:p>
            <a:r>
              <a:rPr lang="fr-FR" sz="1600" b="1" dirty="0" err="1"/>
              <a:t>Pré-requis</a:t>
            </a:r>
            <a:r>
              <a:rPr lang="fr-FR" sz="1600" dirty="0"/>
              <a:t> : TP1 terminé et concepts des </a:t>
            </a:r>
            <a:r>
              <a:rPr lang="fr-FR" sz="1600" dirty="0" err="1"/>
              <a:t>layouts</a:t>
            </a:r>
            <a:r>
              <a:rPr lang="fr-FR" sz="1600" dirty="0"/>
              <a:t> de base acquis.</a:t>
            </a:r>
            <a:br>
              <a:rPr lang="fr-FR" sz="1600" dirty="0">
                <a:latin typeface="Lato" panose="020F0502020204030203" pitchFamily="34" charset="0"/>
                <a:ea typeface="Lato" panose="020F0502020204030203" pitchFamily="34" charset="0"/>
                <a:cs typeface="Lato" panose="020F0502020204030203" pitchFamily="34" charset="0"/>
              </a:rPr>
            </a:br>
            <a:endParaRPr lang="fr-FR" sz="1600" dirty="0">
              <a:latin typeface="Lato" panose="020F0502020204030203" pitchFamily="34" charset="0"/>
              <a:ea typeface="Lato" panose="020F0502020204030203" pitchFamily="34" charset="0"/>
              <a:cs typeface="Lato" panose="020F0502020204030203" pitchFamily="34" charset="0"/>
            </a:endParaRPr>
          </a:p>
          <a:p>
            <a:r>
              <a:rPr lang="fr-FR" sz="1600" b="1" dirty="0"/>
              <a:t>1) Projet calculatrice</a:t>
            </a:r>
          </a:p>
          <a:p>
            <a:r>
              <a:rPr lang="fr-FR" sz="1600" b="1" dirty="0"/>
              <a:t>2) Fenêtre et affichage</a:t>
            </a:r>
          </a:p>
          <a:p>
            <a:r>
              <a:rPr lang="fr-FR" sz="1600" b="1" dirty="0"/>
              <a:t>3) Grille des boutons principaux</a:t>
            </a:r>
          </a:p>
          <a:p>
            <a:r>
              <a:rPr lang="fr-FR" sz="1600" b="1" dirty="0"/>
              <a:t>4) Bouton zéro étendu</a:t>
            </a:r>
          </a:p>
          <a:p>
            <a:r>
              <a:rPr lang="fr-FR" sz="1600" b="1" dirty="0"/>
              <a:t>5) Colonne des opérateurs</a:t>
            </a:r>
          </a:p>
          <a:p>
            <a:r>
              <a:rPr lang="fr-FR" sz="1600" b="1" dirty="0"/>
              <a:t>6) Ligne de fonctions</a:t>
            </a:r>
          </a:p>
          <a:p>
            <a:r>
              <a:rPr lang="fr-FR" sz="1600" b="1" dirty="0"/>
              <a:t>7) Logique de base</a:t>
            </a:r>
          </a:p>
          <a:p>
            <a:r>
              <a:rPr lang="fr-FR" sz="1600" b="1" dirty="0"/>
              <a:t>8) Fonction Clear</a:t>
            </a:r>
          </a:p>
        </p:txBody>
      </p:sp>
    </p:spTree>
    <p:extLst>
      <p:ext uri="{BB962C8B-B14F-4D97-AF65-F5344CB8AC3E}">
        <p14:creationId xmlns:p14="http://schemas.microsoft.com/office/powerpoint/2010/main" val="219178856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BA9C4BA5-DA30-52D8-7EBD-42068A3E504F}"/>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44DC4169-512E-28C4-ACCA-CA7BBA5432F8}"/>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err="1"/>
              <a:t>Layouts</a:t>
            </a:r>
            <a:r>
              <a:rPr lang="fr-FR" dirty="0"/>
              <a:t> imbriqués</a:t>
            </a:r>
          </a:p>
        </p:txBody>
      </p:sp>
      <p:pic>
        <p:nvPicPr>
          <p:cNvPr id="3" name="Image 2">
            <a:extLst>
              <a:ext uri="{FF2B5EF4-FFF2-40B4-BE49-F238E27FC236}">
                <a16:creationId xmlns:a16="http://schemas.microsoft.com/office/drawing/2014/main" id="{C994A487-EA55-8039-3B53-18241DF5A62F}"/>
              </a:ext>
            </a:extLst>
          </p:cNvPr>
          <p:cNvPicPr>
            <a:picLocks noChangeAspect="1"/>
          </p:cNvPicPr>
          <p:nvPr/>
        </p:nvPicPr>
        <p:blipFill>
          <a:blip r:embed="rId3"/>
          <a:stretch>
            <a:fillRect/>
          </a:stretch>
        </p:blipFill>
        <p:spPr>
          <a:xfrm>
            <a:off x="2988701" y="2404155"/>
            <a:ext cx="1933845" cy="1352739"/>
          </a:xfrm>
          <a:prstGeom prst="rect">
            <a:avLst/>
          </a:prstGeom>
        </p:spPr>
      </p:pic>
    </p:spTree>
    <p:extLst>
      <p:ext uri="{BB962C8B-B14F-4D97-AF65-F5344CB8AC3E}">
        <p14:creationId xmlns:p14="http://schemas.microsoft.com/office/powerpoint/2010/main" val="334824114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F1B6CB19-D2A0-BC18-49E9-51509C408925}"/>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CFB4C857-79AE-AE3B-8D18-83CFA8CB29F6}"/>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Bonnes pratiques</a:t>
            </a:r>
          </a:p>
        </p:txBody>
      </p:sp>
      <p:pic>
        <p:nvPicPr>
          <p:cNvPr id="5" name="Image 4">
            <a:extLst>
              <a:ext uri="{FF2B5EF4-FFF2-40B4-BE49-F238E27FC236}">
                <a16:creationId xmlns:a16="http://schemas.microsoft.com/office/drawing/2014/main" id="{7C3268EB-4314-A475-E40D-BCF484AFDE24}"/>
              </a:ext>
            </a:extLst>
          </p:cNvPr>
          <p:cNvPicPr>
            <a:picLocks noChangeAspect="1"/>
          </p:cNvPicPr>
          <p:nvPr/>
        </p:nvPicPr>
        <p:blipFill>
          <a:blip r:embed="rId3"/>
          <a:stretch>
            <a:fillRect/>
          </a:stretch>
        </p:blipFill>
        <p:spPr>
          <a:xfrm>
            <a:off x="2045653" y="2079960"/>
            <a:ext cx="5201376" cy="2495898"/>
          </a:xfrm>
          <a:prstGeom prst="rect">
            <a:avLst/>
          </a:prstGeom>
        </p:spPr>
      </p:pic>
      <p:sp>
        <p:nvSpPr>
          <p:cNvPr id="6" name="ZoneTexte 5">
            <a:extLst>
              <a:ext uri="{FF2B5EF4-FFF2-40B4-BE49-F238E27FC236}">
                <a16:creationId xmlns:a16="http://schemas.microsoft.com/office/drawing/2014/main" id="{4A3E6AB4-78C2-AF4C-5399-2C1F46A675C3}"/>
              </a:ext>
            </a:extLst>
          </p:cNvPr>
          <p:cNvSpPr txBox="1"/>
          <p:nvPr/>
        </p:nvSpPr>
        <p:spPr>
          <a:xfrm>
            <a:off x="3702204" y="1546302"/>
            <a:ext cx="1577676" cy="307777"/>
          </a:xfrm>
          <a:prstGeom prst="rect">
            <a:avLst/>
          </a:prstGeom>
          <a:noFill/>
        </p:spPr>
        <p:txBody>
          <a:bodyPr wrap="none" rtlCol="0">
            <a:spAutoFit/>
          </a:bodyPr>
          <a:lstStyle/>
          <a:p>
            <a:r>
              <a:rPr lang="fr-FR" dirty="0"/>
              <a:t>Arbre de décision</a:t>
            </a:r>
          </a:p>
        </p:txBody>
      </p:sp>
    </p:spTree>
    <p:extLst>
      <p:ext uri="{BB962C8B-B14F-4D97-AF65-F5344CB8AC3E}">
        <p14:creationId xmlns:p14="http://schemas.microsoft.com/office/powerpoint/2010/main" val="165321047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BEE2B91E-BFDD-D8E7-2C00-E52B758D26DB}"/>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6E1D84A8-5EAA-511A-AAA9-4A3A0300D051}"/>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Bonnes pratiques (suite)</a:t>
            </a:r>
          </a:p>
        </p:txBody>
      </p:sp>
      <p:sp>
        <p:nvSpPr>
          <p:cNvPr id="6" name="ZoneTexte 5">
            <a:extLst>
              <a:ext uri="{FF2B5EF4-FFF2-40B4-BE49-F238E27FC236}">
                <a16:creationId xmlns:a16="http://schemas.microsoft.com/office/drawing/2014/main" id="{F8864A25-ED24-F9F1-6F30-21D9473BE4A4}"/>
              </a:ext>
            </a:extLst>
          </p:cNvPr>
          <p:cNvSpPr txBox="1"/>
          <p:nvPr/>
        </p:nvSpPr>
        <p:spPr>
          <a:xfrm>
            <a:off x="3702204" y="1546302"/>
            <a:ext cx="1558440" cy="307777"/>
          </a:xfrm>
          <a:prstGeom prst="rect">
            <a:avLst/>
          </a:prstGeom>
          <a:noFill/>
        </p:spPr>
        <p:txBody>
          <a:bodyPr wrap="none" rtlCol="0">
            <a:spAutoFit/>
          </a:bodyPr>
          <a:lstStyle/>
          <a:p>
            <a:r>
              <a:rPr lang="fr-FR" dirty="0"/>
              <a:t>Selon le contexte</a:t>
            </a:r>
          </a:p>
        </p:txBody>
      </p:sp>
      <p:pic>
        <p:nvPicPr>
          <p:cNvPr id="3" name="Image 2">
            <a:extLst>
              <a:ext uri="{FF2B5EF4-FFF2-40B4-BE49-F238E27FC236}">
                <a16:creationId xmlns:a16="http://schemas.microsoft.com/office/drawing/2014/main" id="{E9C5793E-A213-22DA-5CE3-CB394D3992D2}"/>
              </a:ext>
            </a:extLst>
          </p:cNvPr>
          <p:cNvPicPr>
            <a:picLocks noChangeAspect="1"/>
          </p:cNvPicPr>
          <p:nvPr/>
        </p:nvPicPr>
        <p:blipFill>
          <a:blip r:embed="rId3"/>
          <a:stretch>
            <a:fillRect/>
          </a:stretch>
        </p:blipFill>
        <p:spPr>
          <a:xfrm>
            <a:off x="1042495" y="2009391"/>
            <a:ext cx="7059010" cy="2172003"/>
          </a:xfrm>
          <a:prstGeom prst="rect">
            <a:avLst/>
          </a:prstGeom>
        </p:spPr>
      </p:pic>
    </p:spTree>
    <p:extLst>
      <p:ext uri="{BB962C8B-B14F-4D97-AF65-F5344CB8AC3E}">
        <p14:creationId xmlns:p14="http://schemas.microsoft.com/office/powerpoint/2010/main" val="373003352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F6BC2BED-7F88-A93A-BC40-7E27FF838818}"/>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F4FCDD5B-4E09-307C-7662-7107D7A90A1D}"/>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Taille et espacement</a:t>
            </a:r>
          </a:p>
        </p:txBody>
      </p:sp>
      <p:pic>
        <p:nvPicPr>
          <p:cNvPr id="5" name="Image 4">
            <a:extLst>
              <a:ext uri="{FF2B5EF4-FFF2-40B4-BE49-F238E27FC236}">
                <a16:creationId xmlns:a16="http://schemas.microsoft.com/office/drawing/2014/main" id="{B3C767C7-1502-460C-E52B-3B2A7FA1BD7A}"/>
              </a:ext>
            </a:extLst>
          </p:cNvPr>
          <p:cNvPicPr>
            <a:picLocks noChangeAspect="1"/>
          </p:cNvPicPr>
          <p:nvPr/>
        </p:nvPicPr>
        <p:blipFill>
          <a:blip r:embed="rId3"/>
          <a:stretch>
            <a:fillRect/>
          </a:stretch>
        </p:blipFill>
        <p:spPr>
          <a:xfrm>
            <a:off x="1036981" y="1123235"/>
            <a:ext cx="6136629" cy="3468530"/>
          </a:xfrm>
          <a:prstGeom prst="rect">
            <a:avLst/>
          </a:prstGeom>
        </p:spPr>
      </p:pic>
    </p:spTree>
    <p:extLst>
      <p:ext uri="{BB962C8B-B14F-4D97-AF65-F5344CB8AC3E}">
        <p14:creationId xmlns:p14="http://schemas.microsoft.com/office/powerpoint/2010/main" val="401148532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7C502718-3B25-0D89-7B1E-63CA9C8C99A1}"/>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51D62B3E-905A-18B3-638E-C013E22B1333}"/>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TP 3 : </a:t>
            </a:r>
            <a:r>
              <a:rPr lang="fr-FR" b="1" dirty="0"/>
              <a:t>IDE</a:t>
            </a:r>
            <a:endParaRPr dirty="0"/>
          </a:p>
        </p:txBody>
      </p:sp>
      <p:sp>
        <p:nvSpPr>
          <p:cNvPr id="3" name="ZoneTexte 2">
            <a:extLst>
              <a:ext uri="{FF2B5EF4-FFF2-40B4-BE49-F238E27FC236}">
                <a16:creationId xmlns:a16="http://schemas.microsoft.com/office/drawing/2014/main" id="{01112ECE-25ED-5133-0834-4CCCD5F6C91E}"/>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TP3</a:t>
            </a:r>
            <a:endParaRPr lang="fr-FR" dirty="0"/>
          </a:p>
        </p:txBody>
      </p:sp>
      <p:sp>
        <p:nvSpPr>
          <p:cNvPr id="4" name="ZoneTexte 3">
            <a:extLst>
              <a:ext uri="{FF2B5EF4-FFF2-40B4-BE49-F238E27FC236}">
                <a16:creationId xmlns:a16="http://schemas.microsoft.com/office/drawing/2014/main" id="{6E024DA3-A5CC-D7A2-D27B-9BADF449CDD5}"/>
              </a:ext>
            </a:extLst>
          </p:cNvPr>
          <p:cNvSpPr txBox="1"/>
          <p:nvPr/>
        </p:nvSpPr>
        <p:spPr>
          <a:xfrm>
            <a:off x="853549" y="1422342"/>
            <a:ext cx="7436901" cy="3970318"/>
          </a:xfrm>
          <a:prstGeom prst="rect">
            <a:avLst/>
          </a:prstGeom>
          <a:noFill/>
        </p:spPr>
        <p:txBody>
          <a:bodyPr wrap="square">
            <a:spAutoFit/>
          </a:bodyPr>
          <a:lstStyle/>
          <a:p>
            <a:r>
              <a:rPr lang="fr-FR" sz="1800" b="1" dirty="0"/>
              <a:t>TP3 - </a:t>
            </a:r>
            <a:r>
              <a:rPr lang="fr-FR" sz="1800" b="1" dirty="0" err="1"/>
              <a:t>Layouts</a:t>
            </a:r>
            <a:r>
              <a:rPr lang="fr-FR" sz="1800" b="1" dirty="0"/>
              <a:t> imbriqués complexes</a:t>
            </a:r>
            <a:br>
              <a:rPr lang="fr-FR" sz="1800" b="1" dirty="0">
                <a:latin typeface="Lato" panose="020F0502020204030203" pitchFamily="34" charset="0"/>
                <a:ea typeface="Lato" panose="020F0502020204030203" pitchFamily="34" charset="0"/>
                <a:cs typeface="Lato" panose="020F0502020204030203" pitchFamily="34" charset="0"/>
              </a:rPr>
            </a:b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t>Durée</a:t>
            </a:r>
            <a:r>
              <a:rPr lang="fr-FR" sz="1800" dirty="0"/>
              <a:t> : 30 minutes</a:t>
            </a:r>
          </a:p>
          <a:p>
            <a:r>
              <a:rPr lang="fr-FR" sz="1800" b="1" dirty="0"/>
              <a:t>Objectif</a:t>
            </a:r>
            <a:r>
              <a:rPr lang="fr-FR" sz="1800" dirty="0"/>
              <a:t> : Créer une interface style IDE avec panneaux multiples et zones redimensionnables, en utilisant des </a:t>
            </a:r>
            <a:r>
              <a:rPr lang="fr-FR" sz="1800" dirty="0" err="1"/>
              <a:t>layouts</a:t>
            </a:r>
            <a:r>
              <a:rPr lang="fr-FR" sz="1800" dirty="0"/>
              <a:t> imbriqués.</a:t>
            </a:r>
          </a:p>
          <a:p>
            <a:r>
              <a:rPr lang="fr-FR" sz="1800" b="1" dirty="0" err="1"/>
              <a:t>Pré-requis</a:t>
            </a:r>
            <a:r>
              <a:rPr lang="fr-FR" sz="1800" dirty="0"/>
              <a:t> : TP1 et TP2 terminés, compréhension des </a:t>
            </a:r>
            <a:r>
              <a:rPr lang="fr-FR" sz="1800" dirty="0" err="1"/>
              <a:t>layouts</a:t>
            </a:r>
            <a:r>
              <a:rPr lang="fr-FR" sz="1800" dirty="0"/>
              <a:t> de base.</a:t>
            </a:r>
            <a:br>
              <a:rPr lang="fr-FR" sz="1800" dirty="0">
                <a:latin typeface="Lato" panose="020F0502020204030203" pitchFamily="34" charset="0"/>
                <a:ea typeface="Lato" panose="020F0502020204030203" pitchFamily="34" charset="0"/>
                <a:cs typeface="Lato" panose="020F0502020204030203" pitchFamily="34" charset="0"/>
              </a:rPr>
            </a:br>
            <a:endParaRPr lang="fr-FR" sz="1800" dirty="0">
              <a:latin typeface="Lato" panose="020F0502020204030203" pitchFamily="34" charset="0"/>
              <a:ea typeface="Lato" panose="020F0502020204030203" pitchFamily="34" charset="0"/>
              <a:cs typeface="Lato" panose="020F0502020204030203" pitchFamily="34" charset="0"/>
            </a:endParaRPr>
          </a:p>
          <a:p>
            <a:r>
              <a:rPr lang="fr-FR" sz="1800" b="1" dirty="0"/>
              <a:t>1) Structure du projet IDE</a:t>
            </a:r>
          </a:p>
          <a:p>
            <a:r>
              <a:rPr lang="fr-FR" sz="1800" b="1" dirty="0"/>
              <a:t>2) </a:t>
            </a:r>
            <a:r>
              <a:rPr lang="fr-FR" sz="1800" b="1" dirty="0" err="1"/>
              <a:t>Layout</a:t>
            </a:r>
            <a:r>
              <a:rPr lang="fr-FR" sz="1800" b="1" dirty="0"/>
              <a:t> principal à trois zones</a:t>
            </a:r>
          </a:p>
          <a:p>
            <a:r>
              <a:rPr lang="fr-FR" sz="1800" b="1" dirty="0"/>
              <a:t>3) Sidebar de navigation (gauche)</a:t>
            </a:r>
          </a:p>
          <a:p>
            <a:r>
              <a:rPr lang="fr-FR" sz="1800" b="1" dirty="0"/>
              <a:t>4) Zone centrale divisée</a:t>
            </a:r>
          </a:p>
          <a:p>
            <a:r>
              <a:rPr lang="fr-FR" sz="1800" b="1" dirty="0"/>
              <a:t>5) Panneau de propriétés (droite)</a:t>
            </a:r>
            <a:br>
              <a:rPr lang="fr-FR" sz="1800" b="1" dirty="0">
                <a:latin typeface="Lato" panose="020F0502020204030203" pitchFamily="34" charset="0"/>
                <a:ea typeface="Lato" panose="020F0502020204030203" pitchFamily="34" charset="0"/>
                <a:cs typeface="Lato" panose="020F0502020204030203" pitchFamily="34" charset="0"/>
              </a:rPr>
            </a:br>
            <a:r>
              <a:rPr lang="fr-FR" sz="1800" b="1" dirty="0"/>
              <a:t>6) Barre d'outils intégrée</a:t>
            </a:r>
            <a:endParaRPr lang="fr-FR" sz="1800" b="1"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241414078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C8371F43-5DA6-AC7A-84BB-6D8155D528F5}"/>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74E2B700-EF0F-8342-1C52-8165CD1D4A78}"/>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HTML</a:t>
            </a:r>
          </a:p>
        </p:txBody>
      </p:sp>
      <p:pic>
        <p:nvPicPr>
          <p:cNvPr id="4" name="Image 3">
            <a:extLst>
              <a:ext uri="{FF2B5EF4-FFF2-40B4-BE49-F238E27FC236}">
                <a16:creationId xmlns:a16="http://schemas.microsoft.com/office/drawing/2014/main" id="{7ED749C3-3597-C2DF-DE2A-BAECE6471906}"/>
              </a:ext>
            </a:extLst>
          </p:cNvPr>
          <p:cNvPicPr>
            <a:picLocks noChangeAspect="1"/>
          </p:cNvPicPr>
          <p:nvPr/>
        </p:nvPicPr>
        <p:blipFill>
          <a:blip r:embed="rId3"/>
          <a:stretch>
            <a:fillRect/>
          </a:stretch>
        </p:blipFill>
        <p:spPr>
          <a:xfrm>
            <a:off x="956444" y="1602918"/>
            <a:ext cx="6725589" cy="3305636"/>
          </a:xfrm>
          <a:prstGeom prst="rect">
            <a:avLst/>
          </a:prstGeom>
        </p:spPr>
      </p:pic>
      <p:sp>
        <p:nvSpPr>
          <p:cNvPr id="6" name="ZoneTexte 5">
            <a:extLst>
              <a:ext uri="{FF2B5EF4-FFF2-40B4-BE49-F238E27FC236}">
                <a16:creationId xmlns:a16="http://schemas.microsoft.com/office/drawing/2014/main" id="{27E3ED80-1E9D-A5C8-3646-FEAE292CD2E1}"/>
              </a:ext>
            </a:extLst>
          </p:cNvPr>
          <p:cNvSpPr txBox="1"/>
          <p:nvPr/>
        </p:nvSpPr>
        <p:spPr>
          <a:xfrm>
            <a:off x="2454785" y="1100254"/>
            <a:ext cx="3728906" cy="369332"/>
          </a:xfrm>
          <a:prstGeom prst="rect">
            <a:avLst/>
          </a:prstGeom>
          <a:noFill/>
        </p:spPr>
        <p:txBody>
          <a:bodyPr wrap="none" rtlCol="0">
            <a:spAutoFit/>
          </a:bodyPr>
          <a:lstStyle/>
          <a:p>
            <a:r>
              <a:rPr lang="fr-FR" sz="1800" dirty="0">
                <a:latin typeface="Lato" panose="020F0502020204030203" pitchFamily="34" charset="0"/>
                <a:ea typeface="Lato" panose="020F0502020204030203" pitchFamily="34" charset="0"/>
                <a:cs typeface="Lato" panose="020F0502020204030203" pitchFamily="34" charset="0"/>
              </a:rPr>
              <a:t>Balise HTML essentielles (HTML 4)</a:t>
            </a:r>
          </a:p>
        </p:txBody>
      </p:sp>
    </p:spTree>
    <p:extLst>
      <p:ext uri="{BB962C8B-B14F-4D97-AF65-F5344CB8AC3E}">
        <p14:creationId xmlns:p14="http://schemas.microsoft.com/office/powerpoint/2010/main" val="293076507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2C33C7A1-DADC-49BA-0FA7-92D174C0A7F1}"/>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A243C934-DA0B-7323-2599-165BCC896963}"/>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Adaptativité et responsivité</a:t>
            </a:r>
          </a:p>
        </p:txBody>
      </p:sp>
      <p:pic>
        <p:nvPicPr>
          <p:cNvPr id="3" name="Image 2">
            <a:extLst>
              <a:ext uri="{FF2B5EF4-FFF2-40B4-BE49-F238E27FC236}">
                <a16:creationId xmlns:a16="http://schemas.microsoft.com/office/drawing/2014/main" id="{CAF8DB3E-DF88-A29A-A7B2-4C59587BB5C3}"/>
              </a:ext>
            </a:extLst>
          </p:cNvPr>
          <p:cNvPicPr>
            <a:picLocks noChangeAspect="1"/>
          </p:cNvPicPr>
          <p:nvPr/>
        </p:nvPicPr>
        <p:blipFill>
          <a:blip r:embed="rId3"/>
          <a:stretch>
            <a:fillRect/>
          </a:stretch>
        </p:blipFill>
        <p:spPr>
          <a:xfrm>
            <a:off x="481418" y="3107388"/>
            <a:ext cx="6878387" cy="2097602"/>
          </a:xfrm>
          <a:prstGeom prst="rect">
            <a:avLst/>
          </a:prstGeom>
        </p:spPr>
      </p:pic>
      <p:pic>
        <p:nvPicPr>
          <p:cNvPr id="5" name="Image 4">
            <a:extLst>
              <a:ext uri="{FF2B5EF4-FFF2-40B4-BE49-F238E27FC236}">
                <a16:creationId xmlns:a16="http://schemas.microsoft.com/office/drawing/2014/main" id="{1C72BEE1-1BC2-C474-AA83-BB3335B8079A}"/>
              </a:ext>
            </a:extLst>
          </p:cNvPr>
          <p:cNvPicPr>
            <a:picLocks noChangeAspect="1"/>
          </p:cNvPicPr>
          <p:nvPr/>
        </p:nvPicPr>
        <p:blipFill>
          <a:blip r:embed="rId4"/>
          <a:stretch>
            <a:fillRect/>
          </a:stretch>
        </p:blipFill>
        <p:spPr>
          <a:xfrm>
            <a:off x="3163125" y="889970"/>
            <a:ext cx="3085378" cy="2217418"/>
          </a:xfrm>
          <a:prstGeom prst="rect">
            <a:avLst/>
          </a:prstGeom>
        </p:spPr>
      </p:pic>
    </p:spTree>
    <p:extLst>
      <p:ext uri="{BB962C8B-B14F-4D97-AF65-F5344CB8AC3E}">
        <p14:creationId xmlns:p14="http://schemas.microsoft.com/office/powerpoint/2010/main" val="2925030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a:extLst>
            <a:ext uri="{FF2B5EF4-FFF2-40B4-BE49-F238E27FC236}">
              <a16:creationId xmlns:a16="http://schemas.microsoft.com/office/drawing/2014/main" id="{C688F6A5-46A3-6AA4-5FBA-0B619B1B4045}"/>
            </a:ext>
          </a:extLst>
        </p:cNvPr>
        <p:cNvGrpSpPr/>
        <p:nvPr/>
      </p:nvGrpSpPr>
      <p:grpSpPr>
        <a:xfrm>
          <a:off x="0" y="0"/>
          <a:ext cx="0" cy="0"/>
          <a:chOff x="0" y="0"/>
          <a:chExt cx="0" cy="0"/>
        </a:xfrm>
      </p:grpSpPr>
      <p:sp>
        <p:nvSpPr>
          <p:cNvPr id="91" name="Google Shape;91;g2aed57810c0_0_14">
            <a:extLst>
              <a:ext uri="{FF2B5EF4-FFF2-40B4-BE49-F238E27FC236}">
                <a16:creationId xmlns:a16="http://schemas.microsoft.com/office/drawing/2014/main" id="{11E00106-C490-2269-29A0-34950C59AFB8}"/>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Suivi</a:t>
            </a:r>
            <a:endParaRPr dirty="0"/>
          </a:p>
        </p:txBody>
      </p:sp>
      <p:sp>
        <p:nvSpPr>
          <p:cNvPr id="92" name="Google Shape;92;g2aed57810c0_0_14">
            <a:extLst>
              <a:ext uri="{FF2B5EF4-FFF2-40B4-BE49-F238E27FC236}">
                <a16:creationId xmlns:a16="http://schemas.microsoft.com/office/drawing/2014/main" id="{64DE5CC7-51C4-2DD7-8E1E-C8B0EB5BD297}"/>
              </a:ext>
            </a:extLst>
          </p:cNvPr>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360"/>
              </a:spcBef>
              <a:spcAft>
                <a:spcPts val="0"/>
              </a:spcAft>
              <a:buSzPts val="1800"/>
              <a:buNone/>
            </a:pPr>
            <a:endParaRPr lang="fr-FR" dirty="0"/>
          </a:p>
          <a:p>
            <a:pPr marL="0" lvl="0" indent="0" algn="l" rtl="0">
              <a:lnSpc>
                <a:spcPct val="100000"/>
              </a:lnSpc>
              <a:spcBef>
                <a:spcPts val="360"/>
              </a:spcBef>
              <a:spcAft>
                <a:spcPts val="0"/>
              </a:spcAft>
              <a:buSzPts val="1800"/>
              <a:buNone/>
            </a:pPr>
            <a:endParaRPr sz="1400" i="1" dirty="0"/>
          </a:p>
        </p:txBody>
      </p:sp>
      <p:pic>
        <p:nvPicPr>
          <p:cNvPr id="3" name="Image 2">
            <a:extLst>
              <a:ext uri="{FF2B5EF4-FFF2-40B4-BE49-F238E27FC236}">
                <a16:creationId xmlns:a16="http://schemas.microsoft.com/office/drawing/2014/main" id="{F435F76C-784D-7B14-0A8F-CBBF887C36C1}"/>
              </a:ext>
            </a:extLst>
          </p:cNvPr>
          <p:cNvPicPr>
            <a:picLocks noChangeAspect="1"/>
          </p:cNvPicPr>
          <p:nvPr/>
        </p:nvPicPr>
        <p:blipFill>
          <a:blip r:embed="rId3"/>
          <a:stretch>
            <a:fillRect/>
          </a:stretch>
        </p:blipFill>
        <p:spPr>
          <a:xfrm>
            <a:off x="2000980" y="828213"/>
            <a:ext cx="4241938" cy="4788110"/>
          </a:xfrm>
          <a:prstGeom prst="rect">
            <a:avLst/>
          </a:prstGeom>
        </p:spPr>
      </p:pic>
    </p:spTree>
    <p:extLst>
      <p:ext uri="{BB962C8B-B14F-4D97-AF65-F5344CB8AC3E}">
        <p14:creationId xmlns:p14="http://schemas.microsoft.com/office/powerpoint/2010/main" val="22293849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BA9C4223-A7FF-8246-A546-78B9C9D2CC7D}"/>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1C741FA6-9CB8-B387-BF27-4E0029E5A25D}"/>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TP 4 : Blog responsive</a:t>
            </a:r>
            <a:endParaRPr dirty="0"/>
          </a:p>
        </p:txBody>
      </p:sp>
      <p:sp>
        <p:nvSpPr>
          <p:cNvPr id="3" name="ZoneTexte 2">
            <a:extLst>
              <a:ext uri="{FF2B5EF4-FFF2-40B4-BE49-F238E27FC236}">
                <a16:creationId xmlns:a16="http://schemas.microsoft.com/office/drawing/2014/main" id="{BE8B19E3-A73D-3B2D-112D-E9ACF2C9735A}"/>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TP4</a:t>
            </a:r>
            <a:endParaRPr lang="fr-FR" dirty="0"/>
          </a:p>
        </p:txBody>
      </p:sp>
      <p:sp>
        <p:nvSpPr>
          <p:cNvPr id="4" name="ZoneTexte 3">
            <a:extLst>
              <a:ext uri="{FF2B5EF4-FFF2-40B4-BE49-F238E27FC236}">
                <a16:creationId xmlns:a16="http://schemas.microsoft.com/office/drawing/2014/main" id="{083F427B-F297-6A11-2F7B-B38C9CAB593E}"/>
              </a:ext>
            </a:extLst>
          </p:cNvPr>
          <p:cNvSpPr txBox="1"/>
          <p:nvPr/>
        </p:nvSpPr>
        <p:spPr>
          <a:xfrm>
            <a:off x="853549" y="1422342"/>
            <a:ext cx="7436901" cy="3416320"/>
          </a:xfrm>
          <a:prstGeom prst="rect">
            <a:avLst/>
          </a:prstGeom>
          <a:noFill/>
        </p:spPr>
        <p:txBody>
          <a:bodyPr wrap="square">
            <a:spAutoFit/>
          </a:bodyPr>
          <a:lstStyle/>
          <a:p>
            <a:r>
              <a:rPr lang="fr-FR" sz="1800" b="1" dirty="0"/>
              <a:t>TP4 - Interface responsive</a:t>
            </a:r>
            <a:br>
              <a:rPr lang="fr-FR" sz="1800" b="1" dirty="0">
                <a:latin typeface="Lato" panose="020F0502020204030203" pitchFamily="34" charset="0"/>
                <a:ea typeface="Lato" panose="020F0502020204030203" pitchFamily="34" charset="0"/>
                <a:cs typeface="Lato" panose="020F0502020204030203" pitchFamily="34" charset="0"/>
              </a:rPr>
            </a:br>
            <a:endParaRPr lang="fr-FR" sz="1800" b="1" dirty="0">
              <a:latin typeface="Lato" panose="020F0502020204030203" pitchFamily="34" charset="0"/>
              <a:ea typeface="Lato" panose="020F0502020204030203" pitchFamily="34" charset="0"/>
              <a:cs typeface="Lato" panose="020F0502020204030203" pitchFamily="34" charset="0"/>
            </a:endParaRPr>
          </a:p>
          <a:p>
            <a:r>
              <a:rPr lang="fr-FR" sz="1800" b="1" dirty="0"/>
              <a:t>Durée</a:t>
            </a:r>
            <a:r>
              <a:rPr lang="fr-FR" sz="1800" dirty="0"/>
              <a:t> : 30 minutes</a:t>
            </a:r>
          </a:p>
          <a:p>
            <a:r>
              <a:rPr lang="fr-FR" sz="1800" b="1" dirty="0"/>
              <a:t>Objectif</a:t>
            </a:r>
            <a:r>
              <a:rPr lang="fr-FR" sz="1800" dirty="0"/>
              <a:t> : Développer une interface qui s'adapte automatiquement au redimensionnement et gérer différents modes d'affichage selon la taille.</a:t>
            </a:r>
          </a:p>
          <a:p>
            <a:r>
              <a:rPr lang="fr-FR" sz="1800" b="1" dirty="0" err="1"/>
              <a:t>Pré-requis</a:t>
            </a:r>
            <a:r>
              <a:rPr lang="fr-FR" sz="1800" dirty="0"/>
              <a:t> : TP1 à TP3 terminés, compréhension des </a:t>
            </a:r>
            <a:r>
              <a:rPr lang="fr-FR" sz="1800" dirty="0" err="1"/>
              <a:t>layouts</a:t>
            </a:r>
            <a:r>
              <a:rPr lang="fr-FR" sz="1800" dirty="0"/>
              <a:t> avancés.</a:t>
            </a:r>
            <a:br>
              <a:rPr lang="fr-FR" sz="1800" dirty="0">
                <a:latin typeface="Lato" panose="020F0502020204030203" pitchFamily="34" charset="0"/>
                <a:ea typeface="Lato" panose="020F0502020204030203" pitchFamily="34" charset="0"/>
                <a:cs typeface="Lato" panose="020F0502020204030203" pitchFamily="34" charset="0"/>
              </a:rPr>
            </a:br>
            <a:endParaRPr lang="fr-FR" sz="1800" dirty="0">
              <a:latin typeface="Lato" panose="020F0502020204030203" pitchFamily="34" charset="0"/>
              <a:ea typeface="Lato" panose="020F0502020204030203" pitchFamily="34" charset="0"/>
              <a:cs typeface="Lato" panose="020F0502020204030203" pitchFamily="34" charset="0"/>
            </a:endParaRPr>
          </a:p>
          <a:p>
            <a:r>
              <a:rPr lang="fr-FR" sz="1800" b="1" dirty="0"/>
              <a:t>1) Application de blog responsive</a:t>
            </a:r>
          </a:p>
          <a:p>
            <a:r>
              <a:rPr lang="fr-FR" sz="1800" b="1" dirty="0"/>
              <a:t>2) Header adaptatif</a:t>
            </a:r>
          </a:p>
          <a:p>
            <a:r>
              <a:rPr lang="fr-FR" sz="1800" b="1" dirty="0"/>
              <a:t>3) Zone de contenu principale</a:t>
            </a:r>
          </a:p>
          <a:p>
            <a:r>
              <a:rPr lang="fr-FR" sz="1800" b="1" dirty="0"/>
              <a:t>4) Détection du redimensionnement</a:t>
            </a:r>
          </a:p>
          <a:p>
            <a:r>
              <a:rPr lang="fr-FR" sz="1800" b="1" dirty="0"/>
              <a:t>5) Mode tablette (largeur &lt; 800px)</a:t>
            </a:r>
          </a:p>
        </p:txBody>
      </p:sp>
    </p:spTree>
    <p:extLst>
      <p:ext uri="{BB962C8B-B14F-4D97-AF65-F5344CB8AC3E}">
        <p14:creationId xmlns:p14="http://schemas.microsoft.com/office/powerpoint/2010/main" val="71370323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203">
          <a:extLst>
            <a:ext uri="{FF2B5EF4-FFF2-40B4-BE49-F238E27FC236}">
              <a16:creationId xmlns:a16="http://schemas.microsoft.com/office/drawing/2014/main" id="{CFCD0F71-15EE-13AB-C27B-8B1F0BA710AC}"/>
            </a:ext>
          </a:extLst>
        </p:cNvPr>
        <p:cNvGrpSpPr/>
        <p:nvPr/>
      </p:nvGrpSpPr>
      <p:grpSpPr>
        <a:xfrm>
          <a:off x="0" y="0"/>
          <a:ext cx="0" cy="0"/>
          <a:chOff x="0" y="0"/>
          <a:chExt cx="0" cy="0"/>
        </a:xfrm>
      </p:grpSpPr>
      <p:sp>
        <p:nvSpPr>
          <p:cNvPr id="204" name="Google Shape;204;g2aed57810c0_0_50">
            <a:extLst>
              <a:ext uri="{FF2B5EF4-FFF2-40B4-BE49-F238E27FC236}">
                <a16:creationId xmlns:a16="http://schemas.microsoft.com/office/drawing/2014/main" id="{29CAC97C-3F2E-D8FC-652E-DB5AD63D6D7F}"/>
              </a:ext>
            </a:extLst>
          </p:cNvPr>
          <p:cNvSpPr txBox="1">
            <a:spLocks noGrp="1"/>
          </p:cNvSpPr>
          <p:nvPr>
            <p:ph type="title"/>
          </p:nvPr>
        </p:nvSpPr>
        <p:spPr>
          <a:xfrm>
            <a:off x="290640" y="338840"/>
            <a:ext cx="3295800" cy="48603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Introduction : ce qu’il faut retenir</a:t>
            </a:r>
            <a:endParaRPr dirty="0"/>
          </a:p>
        </p:txBody>
      </p:sp>
      <p:pic>
        <p:nvPicPr>
          <p:cNvPr id="4" name="Image 3">
            <a:extLst>
              <a:ext uri="{FF2B5EF4-FFF2-40B4-BE49-F238E27FC236}">
                <a16:creationId xmlns:a16="http://schemas.microsoft.com/office/drawing/2014/main" id="{242573E4-8CB7-2B61-15F8-4FA06240051B}"/>
              </a:ext>
            </a:extLst>
          </p:cNvPr>
          <p:cNvPicPr>
            <a:picLocks noChangeAspect="1"/>
          </p:cNvPicPr>
          <p:nvPr/>
        </p:nvPicPr>
        <p:blipFill>
          <a:blip r:embed="rId3"/>
          <a:stretch>
            <a:fillRect/>
          </a:stretch>
        </p:blipFill>
        <p:spPr>
          <a:xfrm>
            <a:off x="4021267" y="520761"/>
            <a:ext cx="4572607" cy="4678379"/>
          </a:xfrm>
          <a:prstGeom prst="rect">
            <a:avLst/>
          </a:prstGeom>
        </p:spPr>
      </p:pic>
    </p:spTree>
    <p:extLst>
      <p:ext uri="{BB962C8B-B14F-4D97-AF65-F5344CB8AC3E}">
        <p14:creationId xmlns:p14="http://schemas.microsoft.com/office/powerpoint/2010/main" val="162580441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224">
          <a:extLst>
            <a:ext uri="{FF2B5EF4-FFF2-40B4-BE49-F238E27FC236}">
              <a16:creationId xmlns:a16="http://schemas.microsoft.com/office/drawing/2014/main" id="{32865F55-0841-3A6C-72FD-86D08E2FC9E6}"/>
            </a:ext>
          </a:extLst>
        </p:cNvPr>
        <p:cNvGrpSpPr/>
        <p:nvPr/>
      </p:nvGrpSpPr>
      <p:grpSpPr>
        <a:xfrm>
          <a:off x="0" y="0"/>
          <a:ext cx="0" cy="0"/>
          <a:chOff x="0" y="0"/>
          <a:chExt cx="0" cy="0"/>
        </a:xfrm>
      </p:grpSpPr>
      <p:sp>
        <p:nvSpPr>
          <p:cNvPr id="225" name="Google Shape;225;g2aed57810c0_0_68">
            <a:extLst>
              <a:ext uri="{FF2B5EF4-FFF2-40B4-BE49-F238E27FC236}">
                <a16:creationId xmlns:a16="http://schemas.microsoft.com/office/drawing/2014/main" id="{1E42FC23-8E3E-F09D-25EF-78A7E603736F}"/>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SzPts val="2400"/>
              <a:buNone/>
            </a:pPr>
            <a:r>
              <a:rPr lang="fr-FR" dirty="0"/>
              <a:t>Commit chapitre 3 Stratégie placement</a:t>
            </a:r>
            <a:endParaRPr dirty="0"/>
          </a:p>
        </p:txBody>
      </p:sp>
      <p:sp>
        <p:nvSpPr>
          <p:cNvPr id="226" name="Google Shape;226;g2aed57810c0_0_68">
            <a:extLst>
              <a:ext uri="{FF2B5EF4-FFF2-40B4-BE49-F238E27FC236}">
                <a16:creationId xmlns:a16="http://schemas.microsoft.com/office/drawing/2014/main" id="{571EFC27-EC7E-3C2D-CD5C-2760A8328AFE}"/>
              </a:ext>
            </a:extLst>
          </p:cNvPr>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360"/>
              </a:spcBef>
              <a:spcAft>
                <a:spcPts val="0"/>
              </a:spcAft>
              <a:buNone/>
            </a:pPr>
            <a:r>
              <a:rPr lang="fr-FR" dirty="0"/>
              <a:t>C’est le moment de versionner : </a:t>
            </a:r>
            <a:endParaRPr dirty="0"/>
          </a:p>
          <a:p>
            <a:pPr marL="0" lvl="0" indent="0" algn="l" rtl="0">
              <a:lnSpc>
                <a:spcPct val="100000"/>
              </a:lnSpc>
              <a:spcBef>
                <a:spcPts val="360"/>
              </a:spcBef>
              <a:spcAft>
                <a:spcPts val="0"/>
              </a:spcAft>
              <a:buNone/>
            </a:pPr>
            <a:endParaRPr dirty="0"/>
          </a:p>
          <a:p>
            <a:pPr lvl="0" indent="-342900">
              <a:buClr>
                <a:srgbClr val="F1C232"/>
              </a:buClr>
              <a:buChar char="●"/>
            </a:pPr>
            <a:r>
              <a:rPr lang="fr-FR" dirty="0">
                <a:hlinkClick r:id="rId3"/>
              </a:rPr>
              <a:t>https://github.com/CoursQtTdemares</a:t>
            </a:r>
            <a:endParaRPr lang="fr-FR" dirty="0"/>
          </a:p>
          <a:p>
            <a:pPr lvl="0" indent="-342900">
              <a:buClr>
                <a:srgbClr val="F1C232"/>
              </a:buClr>
              <a:buChar char="●"/>
            </a:pPr>
            <a:r>
              <a:rPr lang="fr-FR" dirty="0"/>
              <a:t>Le commentaire du commit est “chapitre 3 stratégie placement”</a:t>
            </a:r>
            <a:endParaRPr dirty="0"/>
          </a:p>
          <a:p>
            <a:pPr marL="0" lvl="0" indent="0" algn="l" rtl="0">
              <a:lnSpc>
                <a:spcPct val="100000"/>
              </a:lnSpc>
              <a:spcBef>
                <a:spcPts val="360"/>
              </a:spcBef>
              <a:spcAft>
                <a:spcPts val="0"/>
              </a:spcAft>
              <a:buSzPts val="1800"/>
              <a:buNone/>
            </a:pPr>
            <a:endParaRPr dirty="0"/>
          </a:p>
          <a:p>
            <a:pPr marL="0" lvl="0" indent="0" algn="l" rtl="0">
              <a:lnSpc>
                <a:spcPct val="100000"/>
              </a:lnSpc>
              <a:spcBef>
                <a:spcPts val="360"/>
              </a:spcBef>
              <a:spcAft>
                <a:spcPts val="0"/>
              </a:spcAft>
              <a:buSzPts val="1800"/>
              <a:buNone/>
            </a:pPr>
            <a:endParaRPr sz="1400" i="1" dirty="0"/>
          </a:p>
        </p:txBody>
      </p:sp>
    </p:spTree>
    <p:extLst>
      <p:ext uri="{BB962C8B-B14F-4D97-AF65-F5344CB8AC3E}">
        <p14:creationId xmlns:p14="http://schemas.microsoft.com/office/powerpoint/2010/main" val="143319807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1A3000BC-8CA6-DA36-FE4B-B14962882099}"/>
            </a:ext>
          </a:extLst>
        </p:cNvPr>
        <p:cNvGrpSpPr/>
        <p:nvPr/>
      </p:nvGrpSpPr>
      <p:grpSpPr>
        <a:xfrm>
          <a:off x="0" y="0"/>
          <a:ext cx="0" cy="0"/>
          <a:chOff x="0" y="0"/>
          <a:chExt cx="0" cy="0"/>
        </a:xfrm>
      </p:grpSpPr>
      <p:sp>
        <p:nvSpPr>
          <p:cNvPr id="175" name="Google Shape;175;g2aed57810c0_0_153">
            <a:extLst>
              <a:ext uri="{FF2B5EF4-FFF2-40B4-BE49-F238E27FC236}">
                <a16:creationId xmlns:a16="http://schemas.microsoft.com/office/drawing/2014/main" id="{63ADBFC6-6AAF-FEF3-491E-2CB52F511C6E}"/>
              </a:ext>
            </a:extLst>
          </p:cNvPr>
          <p:cNvSpPr txBox="1">
            <a:spLocks noGrp="1"/>
          </p:cNvSpPr>
          <p:nvPr>
            <p:ph type="title"/>
          </p:nvPr>
        </p:nvSpPr>
        <p:spPr>
          <a:xfrm>
            <a:off x="1371530" y="2726654"/>
            <a:ext cx="6382800" cy="541800"/>
          </a:xfrm>
          <a:prstGeom prst="rect">
            <a:avLst/>
          </a:prstGeom>
          <a:noFill/>
          <a:ln>
            <a:noFill/>
          </a:ln>
        </p:spPr>
        <p:txBody>
          <a:bodyPr spcFirstLastPara="1" wrap="square" lIns="91425" tIns="45700" rIns="91425" bIns="45700" anchor="t" anchorCtr="0">
            <a:normAutofit fontScale="90000"/>
          </a:bodyPr>
          <a:lstStyle/>
          <a:p>
            <a:r>
              <a:rPr lang="fr-FR" dirty="0"/>
              <a:t>Chapitre 4 : </a:t>
            </a:r>
            <a:r>
              <a:rPr lang="fr-FR" b="0" dirty="0"/>
              <a:t>Qt Designer</a:t>
            </a:r>
            <a:br>
              <a:rPr lang="fr-FR" b="0" dirty="0"/>
            </a:br>
            <a:endParaRPr dirty="0"/>
          </a:p>
        </p:txBody>
      </p:sp>
    </p:spTree>
    <p:extLst>
      <p:ext uri="{BB962C8B-B14F-4D97-AF65-F5344CB8AC3E}">
        <p14:creationId xmlns:p14="http://schemas.microsoft.com/office/powerpoint/2010/main" val="81983654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80">
          <a:extLst>
            <a:ext uri="{FF2B5EF4-FFF2-40B4-BE49-F238E27FC236}">
              <a16:creationId xmlns:a16="http://schemas.microsoft.com/office/drawing/2014/main" id="{3B7C46C0-6466-9456-4FFA-F9FF7DAB5543}"/>
            </a:ext>
          </a:extLst>
        </p:cNvPr>
        <p:cNvGrpSpPr/>
        <p:nvPr/>
      </p:nvGrpSpPr>
      <p:grpSpPr>
        <a:xfrm>
          <a:off x="0" y="0"/>
          <a:ext cx="0" cy="0"/>
          <a:chOff x="0" y="0"/>
          <a:chExt cx="0" cy="0"/>
        </a:xfrm>
      </p:grpSpPr>
      <p:sp>
        <p:nvSpPr>
          <p:cNvPr id="181" name="Google Shape;181;g2aed57810c0_0_44">
            <a:extLst>
              <a:ext uri="{FF2B5EF4-FFF2-40B4-BE49-F238E27FC236}">
                <a16:creationId xmlns:a16="http://schemas.microsoft.com/office/drawing/2014/main" id="{BE3EA9E2-3BF5-1F46-DE4C-4C3D9A411EF4}"/>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Chapitre 1 : Qt Designer</a:t>
            </a:r>
            <a:endParaRPr dirty="0"/>
          </a:p>
        </p:txBody>
      </p:sp>
      <p:sp>
        <p:nvSpPr>
          <p:cNvPr id="182" name="Google Shape;182;g2aed57810c0_0_44">
            <a:extLst>
              <a:ext uri="{FF2B5EF4-FFF2-40B4-BE49-F238E27FC236}">
                <a16:creationId xmlns:a16="http://schemas.microsoft.com/office/drawing/2014/main" id="{959776AA-0DA6-1FF4-2E77-15CCD9DC199D}"/>
              </a:ext>
            </a:extLst>
          </p:cNvPr>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SzPts val="1800"/>
              <a:buNone/>
            </a:pPr>
            <a:r>
              <a:rPr lang="fr-FR" dirty="0"/>
              <a:t>Objectifs de ce chapitre</a:t>
            </a:r>
          </a:p>
          <a:p>
            <a:pPr marL="0" lvl="0" indent="0" algn="l" rtl="0">
              <a:lnSpc>
                <a:spcPct val="100000"/>
              </a:lnSpc>
              <a:spcBef>
                <a:spcPts val="360"/>
              </a:spcBef>
              <a:spcAft>
                <a:spcPts val="0"/>
              </a:spcAft>
              <a:buSzPts val="1800"/>
              <a:buNone/>
            </a:pPr>
            <a:endParaRPr lang="fr-FR" dirty="0"/>
          </a:p>
          <a:p>
            <a:r>
              <a:rPr lang="fr-FR" dirty="0"/>
              <a:t>- Installer et configurer Qt Designer dans un environnement Python moderne</a:t>
            </a:r>
          </a:p>
          <a:p>
            <a:r>
              <a:rPr lang="fr-FR" dirty="0"/>
              <a:t>- Maîtriser l'interface et les outils essentiels de Qt Designer  </a:t>
            </a:r>
          </a:p>
          <a:p>
            <a:r>
              <a:rPr lang="fr-FR" dirty="0"/>
              <a:t>- Créer des interfaces graphiques de manière visuelle et efficace</a:t>
            </a:r>
          </a:p>
          <a:p>
            <a:r>
              <a:rPr lang="fr-FR" dirty="0"/>
              <a:t>- Intégrer les fichiers .</a:t>
            </a:r>
            <a:r>
              <a:rPr lang="fr-FR" dirty="0" err="1"/>
              <a:t>ui</a:t>
            </a:r>
            <a:r>
              <a:rPr lang="fr-FR" dirty="0"/>
              <a:t> dans vos applications Python (chargement dynamique vs compilation)</a:t>
            </a:r>
          </a:p>
          <a:p>
            <a:r>
              <a:rPr lang="fr-FR" dirty="0"/>
              <a:t>- Appliquer les bonnes pratiques de conception d'interface avec Designer</a:t>
            </a:r>
            <a:endParaRPr dirty="0"/>
          </a:p>
          <a:p>
            <a:pPr marL="0" lvl="0" indent="0" algn="l" rtl="0">
              <a:lnSpc>
                <a:spcPct val="100000"/>
              </a:lnSpc>
              <a:spcBef>
                <a:spcPts val="360"/>
              </a:spcBef>
              <a:spcAft>
                <a:spcPts val="0"/>
              </a:spcAft>
              <a:buSzPts val="1800"/>
              <a:buNone/>
            </a:pPr>
            <a:endParaRPr dirty="0"/>
          </a:p>
        </p:txBody>
      </p:sp>
    </p:spTree>
    <p:extLst>
      <p:ext uri="{BB962C8B-B14F-4D97-AF65-F5344CB8AC3E}">
        <p14:creationId xmlns:p14="http://schemas.microsoft.com/office/powerpoint/2010/main" val="271633087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569BB638-EB35-82A7-FAA9-42B7315DB765}"/>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E8B6A7A5-9909-3A9D-5EE9-F2DEA5B698D2}"/>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Installation et configuration</a:t>
            </a:r>
          </a:p>
        </p:txBody>
      </p:sp>
      <p:sp>
        <p:nvSpPr>
          <p:cNvPr id="2" name="ZoneTexte 1">
            <a:extLst>
              <a:ext uri="{FF2B5EF4-FFF2-40B4-BE49-F238E27FC236}">
                <a16:creationId xmlns:a16="http://schemas.microsoft.com/office/drawing/2014/main" id="{F3B9C11E-1CB8-4A99-055B-F8C63B2DFAF5}"/>
              </a:ext>
            </a:extLst>
          </p:cNvPr>
          <p:cNvSpPr txBox="1"/>
          <p:nvPr/>
        </p:nvSpPr>
        <p:spPr>
          <a:xfrm>
            <a:off x="2780371" y="1486830"/>
            <a:ext cx="2816797" cy="2893100"/>
          </a:xfrm>
          <a:prstGeom prst="rect">
            <a:avLst/>
          </a:prstGeom>
          <a:noFill/>
        </p:spPr>
        <p:txBody>
          <a:bodyPr wrap="none" rtlCol="0">
            <a:spAutoFit/>
          </a:bodyPr>
          <a:lstStyle/>
          <a:p>
            <a:r>
              <a:rPr lang="fr-FR" dirty="0" err="1"/>
              <a:t>uv</a:t>
            </a:r>
            <a:r>
              <a:rPr lang="fr-FR" dirty="0"/>
              <a:t> python pin 3.11</a:t>
            </a:r>
          </a:p>
          <a:p>
            <a:br>
              <a:rPr lang="fr-FR" dirty="0"/>
            </a:br>
            <a:br>
              <a:rPr lang="fr-FR" dirty="0"/>
            </a:br>
            <a:r>
              <a:rPr lang="en-US" dirty="0"/>
              <a:t>[project]</a:t>
            </a:r>
          </a:p>
          <a:p>
            <a:r>
              <a:rPr lang="en-US" dirty="0"/>
              <a:t>requires-python = "&gt;=3.11,&lt;3.13"</a:t>
            </a:r>
          </a:p>
          <a:p>
            <a:r>
              <a:rPr lang="en-US" dirty="0"/>
              <a:t>dependencies = [</a:t>
            </a:r>
          </a:p>
          <a:p>
            <a:r>
              <a:rPr lang="en-US" dirty="0"/>
              <a:t>    "pyqt6==6.3.1",</a:t>
            </a:r>
          </a:p>
          <a:p>
            <a:r>
              <a:rPr lang="en-US" dirty="0"/>
              <a:t>    "pyqt6-tools&gt;=6.3.1.3.3",</a:t>
            </a:r>
          </a:p>
          <a:p>
            <a:r>
              <a:rPr lang="en-US" dirty="0"/>
              <a:t>    "</a:t>
            </a:r>
            <a:r>
              <a:rPr lang="en-US" dirty="0" err="1"/>
              <a:t>setuptools</a:t>
            </a:r>
            <a:r>
              <a:rPr lang="en-US" dirty="0"/>
              <a:t>&gt;=80.9.0",</a:t>
            </a:r>
          </a:p>
          <a:p>
            <a:r>
              <a:rPr lang="en-US" dirty="0"/>
              <a:t>]</a:t>
            </a:r>
          </a:p>
          <a:p>
            <a:br>
              <a:rPr lang="fr-FR" dirty="0"/>
            </a:br>
            <a:br>
              <a:rPr lang="fr-FR" dirty="0"/>
            </a:br>
            <a:r>
              <a:rPr lang="fr-FR" dirty="0" err="1"/>
              <a:t>uv</a:t>
            </a:r>
            <a:r>
              <a:rPr lang="fr-FR" dirty="0"/>
              <a:t> run pyqt6-tools designer</a:t>
            </a:r>
          </a:p>
        </p:txBody>
      </p:sp>
    </p:spTree>
    <p:extLst>
      <p:ext uri="{BB962C8B-B14F-4D97-AF65-F5344CB8AC3E}">
        <p14:creationId xmlns:p14="http://schemas.microsoft.com/office/powerpoint/2010/main" val="205759142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F89BF862-7C9B-9804-8216-26E628858959}"/>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83DED8CF-6748-0CB1-C99C-8FF3AD11C3AB}"/>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Introduction à Qt Designer</a:t>
            </a:r>
          </a:p>
        </p:txBody>
      </p:sp>
      <p:pic>
        <p:nvPicPr>
          <p:cNvPr id="3" name="Image 2">
            <a:extLst>
              <a:ext uri="{FF2B5EF4-FFF2-40B4-BE49-F238E27FC236}">
                <a16:creationId xmlns:a16="http://schemas.microsoft.com/office/drawing/2014/main" id="{29D91AF9-6B06-8E3B-5BF0-515A77AEE846}"/>
              </a:ext>
            </a:extLst>
          </p:cNvPr>
          <p:cNvPicPr>
            <a:picLocks noChangeAspect="1"/>
          </p:cNvPicPr>
          <p:nvPr/>
        </p:nvPicPr>
        <p:blipFill>
          <a:blip r:embed="rId3"/>
          <a:stretch>
            <a:fillRect/>
          </a:stretch>
        </p:blipFill>
        <p:spPr>
          <a:xfrm>
            <a:off x="2033143" y="1657049"/>
            <a:ext cx="4706007" cy="2638793"/>
          </a:xfrm>
          <a:prstGeom prst="rect">
            <a:avLst/>
          </a:prstGeom>
        </p:spPr>
      </p:pic>
    </p:spTree>
    <p:extLst>
      <p:ext uri="{BB962C8B-B14F-4D97-AF65-F5344CB8AC3E}">
        <p14:creationId xmlns:p14="http://schemas.microsoft.com/office/powerpoint/2010/main" val="387734097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271A61B4-3F0C-44F6-307A-DBD4CE60019A}"/>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6F56DE72-D67A-9881-9EE8-97858C52645E}"/>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fontScale="90000"/>
          </a:bodyPr>
          <a:lstStyle/>
          <a:p>
            <a:r>
              <a:rPr lang="fr-FR" dirty="0"/>
              <a:t>Chargement et intégration en Python</a:t>
            </a:r>
          </a:p>
        </p:txBody>
      </p:sp>
      <p:pic>
        <p:nvPicPr>
          <p:cNvPr id="4" name="Image 3">
            <a:extLst>
              <a:ext uri="{FF2B5EF4-FFF2-40B4-BE49-F238E27FC236}">
                <a16:creationId xmlns:a16="http://schemas.microsoft.com/office/drawing/2014/main" id="{F68DFFE6-B1D2-1F91-0AB0-F9F9949A392A}"/>
              </a:ext>
            </a:extLst>
          </p:cNvPr>
          <p:cNvPicPr>
            <a:picLocks noChangeAspect="1"/>
          </p:cNvPicPr>
          <p:nvPr/>
        </p:nvPicPr>
        <p:blipFill>
          <a:blip r:embed="rId3"/>
          <a:stretch>
            <a:fillRect/>
          </a:stretch>
        </p:blipFill>
        <p:spPr>
          <a:xfrm>
            <a:off x="2918334" y="2289080"/>
            <a:ext cx="2800741" cy="809738"/>
          </a:xfrm>
          <a:prstGeom prst="rect">
            <a:avLst/>
          </a:prstGeom>
        </p:spPr>
      </p:pic>
      <p:pic>
        <p:nvPicPr>
          <p:cNvPr id="6" name="Image 5">
            <a:extLst>
              <a:ext uri="{FF2B5EF4-FFF2-40B4-BE49-F238E27FC236}">
                <a16:creationId xmlns:a16="http://schemas.microsoft.com/office/drawing/2014/main" id="{553B925F-8C62-3B45-8F67-295F2EFB5B74}"/>
              </a:ext>
            </a:extLst>
          </p:cNvPr>
          <p:cNvPicPr>
            <a:picLocks noChangeAspect="1"/>
          </p:cNvPicPr>
          <p:nvPr/>
        </p:nvPicPr>
        <p:blipFill>
          <a:blip r:embed="rId4"/>
          <a:stretch>
            <a:fillRect/>
          </a:stretch>
        </p:blipFill>
        <p:spPr>
          <a:xfrm>
            <a:off x="2918334" y="2083446"/>
            <a:ext cx="2610214" cy="238158"/>
          </a:xfrm>
          <a:prstGeom prst="rect">
            <a:avLst/>
          </a:prstGeom>
        </p:spPr>
      </p:pic>
    </p:spTree>
    <p:extLst>
      <p:ext uri="{BB962C8B-B14F-4D97-AF65-F5344CB8AC3E}">
        <p14:creationId xmlns:p14="http://schemas.microsoft.com/office/powerpoint/2010/main" val="371772418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1FA651FF-63CE-F5D0-D356-EB23B5649DEF}"/>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CF53D234-0A41-508A-C625-8E5871194CE9}"/>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Ajout de la logique applicative</a:t>
            </a:r>
          </a:p>
        </p:txBody>
      </p:sp>
      <p:pic>
        <p:nvPicPr>
          <p:cNvPr id="3" name="Image 2">
            <a:extLst>
              <a:ext uri="{FF2B5EF4-FFF2-40B4-BE49-F238E27FC236}">
                <a16:creationId xmlns:a16="http://schemas.microsoft.com/office/drawing/2014/main" id="{27DACCE4-7410-1449-6522-1DDB7D1465E2}"/>
              </a:ext>
            </a:extLst>
          </p:cNvPr>
          <p:cNvPicPr>
            <a:picLocks noChangeAspect="1"/>
          </p:cNvPicPr>
          <p:nvPr/>
        </p:nvPicPr>
        <p:blipFill>
          <a:blip r:embed="rId3"/>
          <a:stretch>
            <a:fillRect/>
          </a:stretch>
        </p:blipFill>
        <p:spPr>
          <a:xfrm>
            <a:off x="2595175" y="1827674"/>
            <a:ext cx="3439005" cy="1152686"/>
          </a:xfrm>
          <a:prstGeom prst="rect">
            <a:avLst/>
          </a:prstGeom>
        </p:spPr>
      </p:pic>
    </p:spTree>
    <p:extLst>
      <p:ext uri="{BB962C8B-B14F-4D97-AF65-F5344CB8AC3E}">
        <p14:creationId xmlns:p14="http://schemas.microsoft.com/office/powerpoint/2010/main" val="82943774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2A81EF62-EB7B-C405-B15F-9DA065310AB9}"/>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D17CC72C-69D0-D5A2-1DBE-DB94552A916E}"/>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fontScale="90000"/>
          </a:bodyPr>
          <a:lstStyle/>
          <a:p>
            <a:r>
              <a:rPr lang="fr-FR" dirty="0"/>
              <a:t>TP1 :</a:t>
            </a:r>
            <a:r>
              <a:rPr lang="fr-FR" b="1" dirty="0"/>
              <a:t> Première interface avec Designer</a:t>
            </a:r>
            <a:endParaRPr dirty="0"/>
          </a:p>
        </p:txBody>
      </p:sp>
      <p:sp>
        <p:nvSpPr>
          <p:cNvPr id="3" name="ZoneTexte 2">
            <a:extLst>
              <a:ext uri="{FF2B5EF4-FFF2-40B4-BE49-F238E27FC236}">
                <a16:creationId xmlns:a16="http://schemas.microsoft.com/office/drawing/2014/main" id="{06237444-F1A3-F4E0-CF40-FDDD366906A5}"/>
              </a:ext>
            </a:extLst>
          </p:cNvPr>
          <p:cNvSpPr txBox="1"/>
          <p:nvPr/>
        </p:nvSpPr>
        <p:spPr>
          <a:xfrm>
            <a:off x="256559" y="912205"/>
            <a:ext cx="8630882" cy="307777"/>
          </a:xfrm>
          <a:prstGeom prst="rect">
            <a:avLst/>
          </a:prstGeom>
          <a:noFill/>
        </p:spPr>
        <p:txBody>
          <a:bodyPr wrap="square">
            <a:spAutoFit/>
          </a:bodyPr>
          <a:lstStyle/>
          <a:p>
            <a:r>
              <a:rPr lang="fr-FR" dirty="0">
                <a:hlinkClick r:id="rId3"/>
              </a:rPr>
              <a:t>Lien TP1</a:t>
            </a:r>
            <a:endParaRPr lang="fr-FR" dirty="0"/>
          </a:p>
        </p:txBody>
      </p:sp>
      <p:sp>
        <p:nvSpPr>
          <p:cNvPr id="4" name="ZoneTexte 3">
            <a:extLst>
              <a:ext uri="{FF2B5EF4-FFF2-40B4-BE49-F238E27FC236}">
                <a16:creationId xmlns:a16="http://schemas.microsoft.com/office/drawing/2014/main" id="{1AC6091B-1019-6AF8-EE3A-8DFCF19729BF}"/>
              </a:ext>
            </a:extLst>
          </p:cNvPr>
          <p:cNvSpPr txBox="1"/>
          <p:nvPr/>
        </p:nvSpPr>
        <p:spPr>
          <a:xfrm>
            <a:off x="866133" y="1294324"/>
            <a:ext cx="7244521" cy="4031873"/>
          </a:xfrm>
          <a:prstGeom prst="rect">
            <a:avLst/>
          </a:prstGeom>
          <a:noFill/>
        </p:spPr>
        <p:txBody>
          <a:bodyPr wrap="square">
            <a:spAutoFit/>
          </a:bodyPr>
          <a:lstStyle/>
          <a:p>
            <a:r>
              <a:rPr lang="fr-FR" sz="1600" b="1" dirty="0">
                <a:latin typeface="Lato" panose="020F0502020204030203" pitchFamily="34" charset="0"/>
                <a:ea typeface="Lato" panose="020F0502020204030203" pitchFamily="34" charset="0"/>
                <a:cs typeface="Lato" panose="020F0502020204030203" pitchFamily="34" charset="0"/>
              </a:rPr>
              <a:t>TP1 - Première interface avec Designer</a:t>
            </a:r>
            <a:br>
              <a:rPr lang="fr-FR" sz="1600" b="1" dirty="0">
                <a:latin typeface="Lato" panose="020F0502020204030203" pitchFamily="34" charset="0"/>
                <a:ea typeface="Lato" panose="020F0502020204030203" pitchFamily="34" charset="0"/>
                <a:cs typeface="Lato" panose="020F0502020204030203" pitchFamily="34" charset="0"/>
              </a:rPr>
            </a:br>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Durée</a:t>
            </a:r>
            <a:r>
              <a:rPr lang="fr-FR" sz="1600" dirty="0">
                <a:latin typeface="Lato" panose="020F0502020204030203" pitchFamily="34" charset="0"/>
                <a:ea typeface="Lato" panose="020F0502020204030203" pitchFamily="34" charset="0"/>
                <a:cs typeface="Lato" panose="020F0502020204030203" pitchFamily="34" charset="0"/>
              </a:rPr>
              <a:t> : 20 minutes</a:t>
            </a:r>
          </a:p>
          <a:p>
            <a:r>
              <a:rPr lang="fr-FR" sz="1600" b="1" dirty="0">
                <a:latin typeface="Lato" panose="020F0502020204030203" pitchFamily="34" charset="0"/>
                <a:ea typeface="Lato" panose="020F0502020204030203" pitchFamily="34" charset="0"/>
                <a:cs typeface="Lato" panose="020F0502020204030203" pitchFamily="34" charset="0"/>
              </a:rPr>
              <a:t>Objectif</a:t>
            </a:r>
            <a:r>
              <a:rPr lang="fr-FR" sz="1600" dirty="0">
                <a:latin typeface="Lato" panose="020F0502020204030203" pitchFamily="34" charset="0"/>
                <a:ea typeface="Lato" panose="020F0502020204030203" pitchFamily="34" charset="0"/>
                <a:cs typeface="Lato" panose="020F0502020204030203" pitchFamily="34" charset="0"/>
              </a:rPr>
              <a:t> : Maîtriser le workflow de base Qt Designer → Python avec chargement dynamique.</a:t>
            </a:r>
          </a:p>
          <a:p>
            <a:r>
              <a:rPr lang="fr-FR" sz="1600" b="1" dirty="0" err="1">
                <a:latin typeface="Lato" panose="020F0502020204030203" pitchFamily="34" charset="0"/>
                <a:ea typeface="Lato" panose="020F0502020204030203" pitchFamily="34" charset="0"/>
                <a:cs typeface="Lato" panose="020F0502020204030203" pitchFamily="34" charset="0"/>
              </a:rPr>
              <a:t>Pré-requis</a:t>
            </a:r>
            <a:r>
              <a:rPr lang="fr-FR" sz="1600" dirty="0">
                <a:latin typeface="Lato" panose="020F0502020204030203" pitchFamily="34" charset="0"/>
                <a:ea typeface="Lato" panose="020F0502020204030203" pitchFamily="34" charset="0"/>
                <a:cs typeface="Lato" panose="020F0502020204030203" pitchFamily="34" charset="0"/>
              </a:rPr>
              <a:t> : Chapitre 4 maîtrisé, Qt Designer installé via </a:t>
            </a:r>
            <a:r>
              <a:rPr lang="fr-FR" sz="1600" dirty="0" err="1">
                <a:latin typeface="Lato" panose="020F0502020204030203" pitchFamily="34" charset="0"/>
                <a:ea typeface="Lato" panose="020F0502020204030203" pitchFamily="34" charset="0"/>
                <a:cs typeface="Lato" panose="020F0502020204030203" pitchFamily="34" charset="0"/>
              </a:rPr>
              <a:t>uv</a:t>
            </a:r>
            <a:r>
              <a:rPr lang="fr-FR" sz="1600" dirty="0">
                <a:latin typeface="Lato" panose="020F0502020204030203" pitchFamily="34" charset="0"/>
                <a:ea typeface="Lato" panose="020F0502020204030203" pitchFamily="34" charset="0"/>
                <a:cs typeface="Lato" panose="020F0502020204030203" pitchFamily="34" charset="0"/>
              </a:rPr>
              <a:t> run pyqt6-tools designer.</a:t>
            </a:r>
            <a:br>
              <a:rPr lang="fr-FR" sz="1600" dirty="0">
                <a:latin typeface="Lato" panose="020F0502020204030203" pitchFamily="34" charset="0"/>
                <a:ea typeface="Lato" panose="020F0502020204030203" pitchFamily="34" charset="0"/>
                <a:cs typeface="Lato" panose="020F0502020204030203" pitchFamily="34" charset="0"/>
              </a:rPr>
            </a:br>
            <a:endParaRPr lang="fr-FR" sz="1600"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1) Lancement de Qt Designer</a:t>
            </a:r>
          </a:p>
          <a:p>
            <a:r>
              <a:rPr lang="fr-FR" sz="1600" b="1" dirty="0">
                <a:latin typeface="Lato" panose="020F0502020204030203" pitchFamily="34" charset="0"/>
                <a:ea typeface="Lato" panose="020F0502020204030203" pitchFamily="34" charset="0"/>
                <a:cs typeface="Lato" panose="020F0502020204030203" pitchFamily="34" charset="0"/>
              </a:rPr>
              <a:t>2) Création de l'interface simple</a:t>
            </a:r>
          </a:p>
          <a:p>
            <a:r>
              <a:rPr lang="fr-FR" sz="1600" b="1" dirty="0">
                <a:latin typeface="Lato" panose="020F0502020204030203" pitchFamily="34" charset="0"/>
                <a:ea typeface="Lato" panose="020F0502020204030203" pitchFamily="34" charset="0"/>
                <a:cs typeface="Lato" panose="020F0502020204030203" pitchFamily="34" charset="0"/>
              </a:rPr>
              <a:t>3) Configuration des propriétés importantes</a:t>
            </a:r>
          </a:p>
          <a:p>
            <a:r>
              <a:rPr lang="fr-FR" sz="1600" b="1" dirty="0">
                <a:latin typeface="Lato" panose="020F0502020204030203" pitchFamily="34" charset="0"/>
                <a:ea typeface="Lato" panose="020F0502020204030203" pitchFamily="34" charset="0"/>
                <a:cs typeface="Lato" panose="020F0502020204030203" pitchFamily="34" charset="0"/>
              </a:rPr>
              <a:t>4) Application d'un </a:t>
            </a:r>
            <a:r>
              <a:rPr lang="fr-FR" sz="1600" b="1" dirty="0" err="1">
                <a:latin typeface="Lato" panose="020F0502020204030203" pitchFamily="34" charset="0"/>
                <a:ea typeface="Lato" panose="020F0502020204030203" pitchFamily="34" charset="0"/>
                <a:cs typeface="Lato" panose="020F0502020204030203" pitchFamily="34" charset="0"/>
              </a:rPr>
              <a:t>layout</a:t>
            </a:r>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5) Sauvegarde du fichier .</a:t>
            </a:r>
            <a:r>
              <a:rPr lang="fr-FR" sz="1600" b="1" dirty="0" err="1">
                <a:latin typeface="Lato" panose="020F0502020204030203" pitchFamily="34" charset="0"/>
                <a:ea typeface="Lato" panose="020F0502020204030203" pitchFamily="34" charset="0"/>
                <a:cs typeface="Lato" panose="020F0502020204030203" pitchFamily="34" charset="0"/>
              </a:rPr>
              <a:t>ui</a:t>
            </a:r>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6) Chargement dynamique en Python</a:t>
            </a:r>
          </a:p>
          <a:p>
            <a:r>
              <a:rPr lang="fr-FR" sz="1600" b="1" dirty="0">
                <a:latin typeface="Lato" panose="020F0502020204030203" pitchFamily="34" charset="0"/>
                <a:ea typeface="Lato" panose="020F0502020204030203" pitchFamily="34" charset="0"/>
                <a:cs typeface="Lato" panose="020F0502020204030203" pitchFamily="34" charset="0"/>
              </a:rPr>
              <a:t>7) Connexion du signal au slot</a:t>
            </a:r>
          </a:p>
          <a:p>
            <a:r>
              <a:rPr lang="fr-FR" sz="1600" b="1" dirty="0">
                <a:latin typeface="Lato" panose="020F0502020204030203" pitchFamily="34" charset="0"/>
                <a:ea typeface="Lato" panose="020F0502020204030203" pitchFamily="34" charset="0"/>
                <a:cs typeface="Lato" panose="020F0502020204030203" pitchFamily="34" charset="0"/>
              </a:rPr>
              <a:t>8) Test et finalisation</a:t>
            </a:r>
          </a:p>
        </p:txBody>
      </p:sp>
    </p:spTree>
    <p:extLst>
      <p:ext uri="{BB962C8B-B14F-4D97-AF65-F5344CB8AC3E}">
        <p14:creationId xmlns:p14="http://schemas.microsoft.com/office/powerpoint/2010/main" val="702678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g30129edb4e6_0_0"/>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Présentations et prérequis</a:t>
            </a:r>
            <a:endParaRPr/>
          </a:p>
        </p:txBody>
      </p:sp>
      <p:sp>
        <p:nvSpPr>
          <p:cNvPr id="99" name="Google Shape;99;g30129edb4e6_0_0"/>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457200" lvl="0" indent="-342900" algn="l" rtl="0">
              <a:lnSpc>
                <a:spcPct val="100000"/>
              </a:lnSpc>
              <a:spcBef>
                <a:spcPts val="360"/>
              </a:spcBef>
              <a:spcAft>
                <a:spcPts val="0"/>
              </a:spcAft>
              <a:buClr>
                <a:srgbClr val="F1C232"/>
              </a:buClr>
              <a:buSzPts val="1800"/>
              <a:buChar char="●"/>
            </a:pPr>
            <a:r>
              <a:rPr lang="fr-FR" dirty="0"/>
              <a:t>Base Python</a:t>
            </a:r>
            <a:endParaRPr dirty="0"/>
          </a:p>
          <a:p>
            <a:pPr marL="457200" lvl="0" indent="-342900" algn="l" rtl="0">
              <a:lnSpc>
                <a:spcPct val="100000"/>
              </a:lnSpc>
              <a:spcBef>
                <a:spcPts val="0"/>
              </a:spcBef>
              <a:spcAft>
                <a:spcPts val="0"/>
              </a:spcAft>
              <a:buClr>
                <a:srgbClr val="F1C232"/>
              </a:buClr>
              <a:buSzPts val="1800"/>
              <a:buChar char="●"/>
            </a:pPr>
            <a:r>
              <a:rPr lang="fr-FR" dirty="0"/>
              <a:t>POO</a:t>
            </a:r>
          </a:p>
          <a:p>
            <a:pPr marL="457200" lvl="0" indent="-342900" algn="l" rtl="0">
              <a:lnSpc>
                <a:spcPct val="100000"/>
              </a:lnSpc>
              <a:spcBef>
                <a:spcPts val="0"/>
              </a:spcBef>
              <a:spcAft>
                <a:spcPts val="0"/>
              </a:spcAft>
              <a:buClr>
                <a:srgbClr val="F1C232"/>
              </a:buClr>
              <a:buSzPts val="1800"/>
              <a:buChar char="●"/>
            </a:pPr>
            <a:r>
              <a:rPr lang="fr-FR" dirty="0"/>
              <a:t>Bases html</a:t>
            </a:r>
            <a:endParaRPr dirty="0"/>
          </a:p>
          <a:p>
            <a:pPr marL="457200" lvl="0" indent="-342900" algn="l" rtl="0">
              <a:lnSpc>
                <a:spcPct val="100000"/>
              </a:lnSpc>
              <a:spcBef>
                <a:spcPts val="0"/>
              </a:spcBef>
              <a:spcAft>
                <a:spcPts val="0"/>
              </a:spcAft>
              <a:buClr>
                <a:srgbClr val="F1C232"/>
              </a:buClr>
              <a:buSzPts val="1800"/>
              <a:buChar char="●"/>
            </a:pPr>
            <a:r>
              <a:rPr lang="fr-FR" dirty="0"/>
              <a:t>Bases </a:t>
            </a:r>
            <a:r>
              <a:rPr lang="fr-FR" dirty="0" err="1"/>
              <a:t>css</a:t>
            </a:r>
            <a:endParaRPr dirty="0"/>
          </a:p>
          <a:p>
            <a:pPr marL="457200" lvl="0" indent="-342900" algn="l" rtl="0">
              <a:lnSpc>
                <a:spcPct val="100000"/>
              </a:lnSpc>
              <a:spcBef>
                <a:spcPts val="0"/>
              </a:spcBef>
              <a:spcAft>
                <a:spcPts val="0"/>
              </a:spcAft>
              <a:buClr>
                <a:srgbClr val="F1C232"/>
              </a:buClr>
              <a:buSzPts val="1800"/>
              <a:buChar char="●"/>
            </a:pPr>
            <a:r>
              <a:rPr lang="fr-FR" dirty="0"/>
              <a:t>Droits admin</a:t>
            </a:r>
            <a:endParaRPr dirty="0"/>
          </a:p>
          <a:p>
            <a:pPr marL="457200" lvl="0" indent="-342900" algn="l" rtl="0">
              <a:lnSpc>
                <a:spcPct val="100000"/>
              </a:lnSpc>
              <a:spcBef>
                <a:spcPts val="0"/>
              </a:spcBef>
              <a:spcAft>
                <a:spcPts val="0"/>
              </a:spcAft>
              <a:buClr>
                <a:srgbClr val="F1C232"/>
              </a:buClr>
              <a:buSzPts val="1800"/>
              <a:buChar char="●"/>
            </a:pPr>
            <a:r>
              <a:rPr lang="fr-FR" dirty="0"/>
              <a:t>Sur quels IDE avez-vous l’habitude de travailler ?</a:t>
            </a:r>
            <a:endParaRPr dirty="0"/>
          </a:p>
          <a:p>
            <a:pPr marL="457200" lvl="0" indent="-342900" algn="l" rtl="0">
              <a:lnSpc>
                <a:spcPct val="100000"/>
              </a:lnSpc>
              <a:spcBef>
                <a:spcPts val="0"/>
              </a:spcBef>
              <a:spcAft>
                <a:spcPts val="0"/>
              </a:spcAft>
              <a:buClr>
                <a:srgbClr val="F1C232"/>
              </a:buClr>
              <a:buSzPts val="1800"/>
              <a:buChar char="●"/>
            </a:pPr>
            <a:r>
              <a:rPr lang="fr-FR" dirty="0"/>
              <a:t>Quelles versions de python pouvez vous utiliser ?</a:t>
            </a:r>
          </a:p>
          <a:p>
            <a:pPr marL="457200" lvl="0" indent="-342900" algn="l" rtl="0">
              <a:lnSpc>
                <a:spcPct val="100000"/>
              </a:lnSpc>
              <a:spcBef>
                <a:spcPts val="0"/>
              </a:spcBef>
              <a:spcAft>
                <a:spcPts val="0"/>
              </a:spcAft>
              <a:buClr>
                <a:srgbClr val="F1C232"/>
              </a:buClr>
              <a:buSzPts val="1800"/>
              <a:buChar char="●"/>
            </a:pPr>
            <a:r>
              <a:rPr lang="fr-FR" dirty="0"/>
              <a:t>Est-ce vous connaissez le design pattern MVC ou MVP ?</a:t>
            </a:r>
          </a:p>
          <a:p>
            <a:pPr marL="457200" lvl="0" indent="-342900" algn="l" rtl="0">
              <a:lnSpc>
                <a:spcPct val="100000"/>
              </a:lnSpc>
              <a:spcBef>
                <a:spcPts val="0"/>
              </a:spcBef>
              <a:spcAft>
                <a:spcPts val="0"/>
              </a:spcAft>
              <a:buClr>
                <a:srgbClr val="F1C232"/>
              </a:buClr>
              <a:buSzPts val="1800"/>
              <a:buChar char="●"/>
            </a:pPr>
            <a:r>
              <a:rPr lang="fr-FR" dirty="0"/>
              <a:t>Avez-vous l’habitude d’utiliser l’IA dans votre quotidien de développeur ?</a:t>
            </a:r>
            <a:endParaRPr dirty="0"/>
          </a:p>
          <a:p>
            <a:pPr marL="457200" lvl="0" indent="-342900" algn="l" rtl="0">
              <a:lnSpc>
                <a:spcPct val="100000"/>
              </a:lnSpc>
              <a:spcBef>
                <a:spcPts val="0"/>
              </a:spcBef>
              <a:spcAft>
                <a:spcPts val="0"/>
              </a:spcAft>
              <a:buClr>
                <a:srgbClr val="F1C232"/>
              </a:buClr>
              <a:buSzPts val="1800"/>
              <a:buChar char="●"/>
            </a:pPr>
            <a:r>
              <a:rPr lang="fr-FR" dirty="0"/>
              <a:t>Quelles sont vos attentes à l’issue de cette formation ?</a:t>
            </a:r>
            <a:endParaRPr dirty="0"/>
          </a:p>
          <a:p>
            <a:pPr marL="0" lvl="0" indent="0" algn="l" rtl="0">
              <a:lnSpc>
                <a:spcPct val="100000"/>
              </a:lnSpc>
              <a:spcBef>
                <a:spcPts val="360"/>
              </a:spcBef>
              <a:spcAft>
                <a:spcPts val="0"/>
              </a:spcAft>
              <a:buSzPts val="1800"/>
              <a:buNone/>
            </a:pPr>
            <a:endParaRPr sz="1400" i="1"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EB4995B1-9945-22FF-1148-BAD59110A358}"/>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171110E5-8BD6-BA12-CF00-C6973C074112}"/>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TP1 :</a:t>
            </a:r>
            <a:r>
              <a:rPr lang="fr-FR" b="1" dirty="0"/>
              <a:t> Compilation avec pyuic6</a:t>
            </a:r>
            <a:endParaRPr dirty="0"/>
          </a:p>
        </p:txBody>
      </p:sp>
      <p:sp>
        <p:nvSpPr>
          <p:cNvPr id="3" name="ZoneTexte 2">
            <a:extLst>
              <a:ext uri="{FF2B5EF4-FFF2-40B4-BE49-F238E27FC236}">
                <a16:creationId xmlns:a16="http://schemas.microsoft.com/office/drawing/2014/main" id="{946EF779-CFA2-79A4-137D-1131946C47ED}"/>
              </a:ext>
            </a:extLst>
          </p:cNvPr>
          <p:cNvSpPr txBox="1"/>
          <p:nvPr/>
        </p:nvSpPr>
        <p:spPr>
          <a:xfrm>
            <a:off x="256559" y="912205"/>
            <a:ext cx="8630882" cy="307777"/>
          </a:xfrm>
          <a:prstGeom prst="rect">
            <a:avLst/>
          </a:prstGeom>
          <a:noFill/>
        </p:spPr>
        <p:txBody>
          <a:bodyPr wrap="square">
            <a:spAutoFit/>
          </a:bodyPr>
          <a:lstStyle/>
          <a:p>
            <a:r>
              <a:rPr lang="fr-FR" dirty="0">
                <a:hlinkClick r:id="rId3"/>
              </a:rPr>
              <a:t>Lien TP1</a:t>
            </a:r>
            <a:endParaRPr lang="fr-FR" dirty="0"/>
          </a:p>
        </p:txBody>
      </p:sp>
      <p:sp>
        <p:nvSpPr>
          <p:cNvPr id="4" name="ZoneTexte 3">
            <a:extLst>
              <a:ext uri="{FF2B5EF4-FFF2-40B4-BE49-F238E27FC236}">
                <a16:creationId xmlns:a16="http://schemas.microsoft.com/office/drawing/2014/main" id="{6169EB47-D528-C9D8-9C01-29CE8191D383}"/>
              </a:ext>
            </a:extLst>
          </p:cNvPr>
          <p:cNvSpPr txBox="1"/>
          <p:nvPr/>
        </p:nvSpPr>
        <p:spPr>
          <a:xfrm>
            <a:off x="866133" y="1294324"/>
            <a:ext cx="7244521" cy="3785652"/>
          </a:xfrm>
          <a:prstGeom prst="rect">
            <a:avLst/>
          </a:prstGeom>
          <a:noFill/>
        </p:spPr>
        <p:txBody>
          <a:bodyPr wrap="square">
            <a:spAutoFit/>
          </a:bodyPr>
          <a:lstStyle/>
          <a:p>
            <a:r>
              <a:rPr lang="fr-FR" sz="1600" b="1" dirty="0">
                <a:latin typeface="Lato" panose="020F0502020204030203" pitchFamily="34" charset="0"/>
                <a:ea typeface="Lato" panose="020F0502020204030203" pitchFamily="34" charset="0"/>
                <a:cs typeface="Lato" panose="020F0502020204030203" pitchFamily="34" charset="0"/>
              </a:rPr>
              <a:t>TP2 - Compilation avec pyuic6</a:t>
            </a:r>
            <a:br>
              <a:rPr lang="fr-FR" sz="1600" b="1" dirty="0">
                <a:latin typeface="Lato" panose="020F0502020204030203" pitchFamily="34" charset="0"/>
                <a:ea typeface="Lato" panose="020F0502020204030203" pitchFamily="34" charset="0"/>
                <a:cs typeface="Lato" panose="020F0502020204030203" pitchFamily="34" charset="0"/>
              </a:rPr>
            </a:br>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Durée</a:t>
            </a:r>
            <a:r>
              <a:rPr lang="fr-FR" sz="1600" dirty="0">
                <a:latin typeface="Lato" panose="020F0502020204030203" pitchFamily="34" charset="0"/>
                <a:ea typeface="Lato" panose="020F0502020204030203" pitchFamily="34" charset="0"/>
                <a:cs typeface="Lato" panose="020F0502020204030203" pitchFamily="34" charset="0"/>
              </a:rPr>
              <a:t> : 15 minutes</a:t>
            </a:r>
          </a:p>
          <a:p>
            <a:r>
              <a:rPr lang="fr-FR" sz="1600" b="1" dirty="0">
                <a:latin typeface="Lato" panose="020F0502020204030203" pitchFamily="34" charset="0"/>
                <a:ea typeface="Lato" panose="020F0502020204030203" pitchFamily="34" charset="0"/>
                <a:cs typeface="Lato" panose="020F0502020204030203" pitchFamily="34" charset="0"/>
              </a:rPr>
              <a:t>Objectif</a:t>
            </a:r>
            <a:r>
              <a:rPr lang="fr-FR" sz="1600" dirty="0">
                <a:latin typeface="Lato" panose="020F0502020204030203" pitchFamily="34" charset="0"/>
                <a:ea typeface="Lato" panose="020F0502020204030203" pitchFamily="34" charset="0"/>
                <a:cs typeface="Lato" panose="020F0502020204030203" pitchFamily="34" charset="0"/>
              </a:rPr>
              <a:t> : Comprendre la compilation .</a:t>
            </a:r>
            <a:r>
              <a:rPr lang="fr-FR" sz="1600" dirty="0" err="1">
                <a:latin typeface="Lato" panose="020F0502020204030203" pitchFamily="34" charset="0"/>
                <a:ea typeface="Lato" panose="020F0502020204030203" pitchFamily="34" charset="0"/>
                <a:cs typeface="Lato" panose="020F0502020204030203" pitchFamily="34" charset="0"/>
              </a:rPr>
              <a:t>ui</a:t>
            </a:r>
            <a:r>
              <a:rPr lang="fr-FR" sz="1600" dirty="0">
                <a:latin typeface="Lato" panose="020F0502020204030203" pitchFamily="34" charset="0"/>
                <a:ea typeface="Lato" panose="020F0502020204030203" pitchFamily="34" charset="0"/>
                <a:cs typeface="Lato" panose="020F0502020204030203" pitchFamily="34" charset="0"/>
              </a:rPr>
              <a:t> → Python et comparer les deux approches d'intégration.</a:t>
            </a:r>
          </a:p>
          <a:p>
            <a:r>
              <a:rPr lang="fr-FR" sz="1600" b="1" dirty="0" err="1">
                <a:latin typeface="Lato" panose="020F0502020204030203" pitchFamily="34" charset="0"/>
                <a:ea typeface="Lato" panose="020F0502020204030203" pitchFamily="34" charset="0"/>
                <a:cs typeface="Lato" panose="020F0502020204030203" pitchFamily="34" charset="0"/>
              </a:rPr>
              <a:t>Pré-requis</a:t>
            </a:r>
            <a:r>
              <a:rPr lang="fr-FR" sz="1600" dirty="0">
                <a:latin typeface="Lato" panose="020F0502020204030203" pitchFamily="34" charset="0"/>
                <a:ea typeface="Lato" panose="020F0502020204030203" pitchFamily="34" charset="0"/>
                <a:cs typeface="Lato" panose="020F0502020204030203" pitchFamily="34" charset="0"/>
              </a:rPr>
              <a:t> : TP1 terminé avec </a:t>
            </a:r>
            <a:r>
              <a:rPr lang="fr-FR" dirty="0" err="1">
                <a:latin typeface="Lato" panose="020F0502020204030203" pitchFamily="34" charset="0"/>
                <a:ea typeface="Lato" panose="020F0502020204030203" pitchFamily="34" charset="0"/>
                <a:cs typeface="Lato" panose="020F0502020204030203" pitchFamily="34" charset="0"/>
              </a:rPr>
              <a:t>simple_interface.ui</a:t>
            </a:r>
            <a:r>
              <a:rPr lang="fr-FR" sz="1600" dirty="0">
                <a:latin typeface="Lato" panose="020F0502020204030203" pitchFamily="34" charset="0"/>
                <a:ea typeface="Lato" panose="020F0502020204030203" pitchFamily="34" charset="0"/>
                <a:cs typeface="Lato" panose="020F0502020204030203" pitchFamily="34" charset="0"/>
              </a:rPr>
              <a:t> fonctionnel.</a:t>
            </a:r>
            <a:br>
              <a:rPr lang="fr-FR" sz="1600" dirty="0">
                <a:latin typeface="Lato" panose="020F0502020204030203" pitchFamily="34" charset="0"/>
                <a:ea typeface="Lato" panose="020F0502020204030203" pitchFamily="34" charset="0"/>
                <a:cs typeface="Lato" panose="020F0502020204030203" pitchFamily="34" charset="0"/>
              </a:rPr>
            </a:br>
            <a:endParaRPr lang="fr-FR" sz="1600"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1) Compilation du fichier .</a:t>
            </a:r>
            <a:r>
              <a:rPr lang="fr-FR" sz="1600" b="1" dirty="0" err="1">
                <a:latin typeface="Lato" panose="020F0502020204030203" pitchFamily="34" charset="0"/>
                <a:ea typeface="Lato" panose="020F0502020204030203" pitchFamily="34" charset="0"/>
                <a:cs typeface="Lato" panose="020F0502020204030203" pitchFamily="34" charset="0"/>
              </a:rPr>
              <a:t>ui</a:t>
            </a:r>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2) Examen du code généré</a:t>
            </a:r>
          </a:p>
          <a:p>
            <a:r>
              <a:rPr lang="fr-FR" sz="1600" b="1" dirty="0">
                <a:latin typeface="Lato" panose="020F0502020204030203" pitchFamily="34" charset="0"/>
                <a:ea typeface="Lato" panose="020F0502020204030203" pitchFamily="34" charset="0"/>
                <a:cs typeface="Lato" panose="020F0502020204030203" pitchFamily="34" charset="0"/>
              </a:rPr>
              <a:t>3) Création de la classe d'application</a:t>
            </a:r>
          </a:p>
          <a:p>
            <a:r>
              <a:rPr lang="fr-FR" sz="1600" b="1" dirty="0">
                <a:latin typeface="Lato" panose="020F0502020204030203" pitchFamily="34" charset="0"/>
                <a:ea typeface="Lato" panose="020F0502020204030203" pitchFamily="34" charset="0"/>
                <a:cs typeface="Lato" panose="020F0502020204030203" pitchFamily="34" charset="0"/>
              </a:rPr>
              <a:t>4) Adaptation des connexions</a:t>
            </a:r>
          </a:p>
          <a:p>
            <a:r>
              <a:rPr lang="fr-FR" sz="1600" b="1" dirty="0">
                <a:latin typeface="Lato" panose="020F0502020204030203" pitchFamily="34" charset="0"/>
                <a:ea typeface="Lato" panose="020F0502020204030203" pitchFamily="34" charset="0"/>
                <a:cs typeface="Lato" panose="020F0502020204030203" pitchFamily="34" charset="0"/>
              </a:rPr>
              <a:t>5) Personnalisation post-</a:t>
            </a:r>
            <a:r>
              <a:rPr lang="fr-FR" sz="1600" b="1" dirty="0" err="1">
                <a:latin typeface="Lato" panose="020F0502020204030203" pitchFamily="34" charset="0"/>
                <a:ea typeface="Lato" panose="020F0502020204030203" pitchFamily="34" charset="0"/>
                <a:cs typeface="Lato" panose="020F0502020204030203" pitchFamily="34" charset="0"/>
              </a:rPr>
              <a:t>setupUi</a:t>
            </a:r>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6) Test des deux versions</a:t>
            </a:r>
          </a:p>
          <a:p>
            <a:r>
              <a:rPr lang="fr-FR" sz="1600" b="1" dirty="0">
                <a:latin typeface="Lato" panose="020F0502020204030203" pitchFamily="34" charset="0"/>
                <a:ea typeface="Lato" panose="020F0502020204030203" pitchFamily="34" charset="0"/>
                <a:cs typeface="Lato" panose="020F0502020204030203" pitchFamily="34" charset="0"/>
              </a:rPr>
              <a:t>7) Analyse des performances</a:t>
            </a:r>
          </a:p>
          <a:p>
            <a:r>
              <a:rPr lang="fr-FR" sz="1600" b="1" dirty="0">
                <a:latin typeface="Lato" panose="020F0502020204030203" pitchFamily="34" charset="0"/>
                <a:ea typeface="Lato" panose="020F0502020204030203" pitchFamily="34" charset="0"/>
                <a:cs typeface="Lato" panose="020F0502020204030203" pitchFamily="34" charset="0"/>
              </a:rPr>
              <a:t>8) Choix de l'approche</a:t>
            </a:r>
          </a:p>
        </p:txBody>
      </p:sp>
    </p:spTree>
    <p:extLst>
      <p:ext uri="{BB962C8B-B14F-4D97-AF65-F5344CB8AC3E}">
        <p14:creationId xmlns:p14="http://schemas.microsoft.com/office/powerpoint/2010/main" val="148869817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203">
          <a:extLst>
            <a:ext uri="{FF2B5EF4-FFF2-40B4-BE49-F238E27FC236}">
              <a16:creationId xmlns:a16="http://schemas.microsoft.com/office/drawing/2014/main" id="{6C10187E-F656-9DE0-FFA1-1B935884F412}"/>
            </a:ext>
          </a:extLst>
        </p:cNvPr>
        <p:cNvGrpSpPr/>
        <p:nvPr/>
      </p:nvGrpSpPr>
      <p:grpSpPr>
        <a:xfrm>
          <a:off x="0" y="0"/>
          <a:ext cx="0" cy="0"/>
          <a:chOff x="0" y="0"/>
          <a:chExt cx="0" cy="0"/>
        </a:xfrm>
      </p:grpSpPr>
      <p:sp>
        <p:nvSpPr>
          <p:cNvPr id="204" name="Google Shape;204;g2aed57810c0_0_50">
            <a:extLst>
              <a:ext uri="{FF2B5EF4-FFF2-40B4-BE49-F238E27FC236}">
                <a16:creationId xmlns:a16="http://schemas.microsoft.com/office/drawing/2014/main" id="{CE4F0F27-980F-9587-CD41-92DC256BA7A3}"/>
              </a:ext>
            </a:extLst>
          </p:cNvPr>
          <p:cNvSpPr txBox="1">
            <a:spLocks noGrp="1"/>
          </p:cNvSpPr>
          <p:nvPr>
            <p:ph type="title"/>
          </p:nvPr>
        </p:nvSpPr>
        <p:spPr>
          <a:xfrm>
            <a:off x="290640" y="338840"/>
            <a:ext cx="3295800" cy="48603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Introduction : ce qu’il faut retenir</a:t>
            </a:r>
            <a:endParaRPr dirty="0"/>
          </a:p>
        </p:txBody>
      </p:sp>
      <p:pic>
        <p:nvPicPr>
          <p:cNvPr id="3" name="Image 2">
            <a:extLst>
              <a:ext uri="{FF2B5EF4-FFF2-40B4-BE49-F238E27FC236}">
                <a16:creationId xmlns:a16="http://schemas.microsoft.com/office/drawing/2014/main" id="{A7B936E2-052C-B3DC-DA42-5A15197C0E88}"/>
              </a:ext>
            </a:extLst>
          </p:cNvPr>
          <p:cNvPicPr>
            <a:picLocks noChangeAspect="1"/>
          </p:cNvPicPr>
          <p:nvPr/>
        </p:nvPicPr>
        <p:blipFill>
          <a:blip r:embed="rId3"/>
          <a:stretch>
            <a:fillRect/>
          </a:stretch>
        </p:blipFill>
        <p:spPr>
          <a:xfrm>
            <a:off x="3914045" y="711303"/>
            <a:ext cx="5229955" cy="4115374"/>
          </a:xfrm>
          <a:prstGeom prst="rect">
            <a:avLst/>
          </a:prstGeom>
        </p:spPr>
      </p:pic>
    </p:spTree>
    <p:extLst>
      <p:ext uri="{BB962C8B-B14F-4D97-AF65-F5344CB8AC3E}">
        <p14:creationId xmlns:p14="http://schemas.microsoft.com/office/powerpoint/2010/main" val="20090523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224">
          <a:extLst>
            <a:ext uri="{FF2B5EF4-FFF2-40B4-BE49-F238E27FC236}">
              <a16:creationId xmlns:a16="http://schemas.microsoft.com/office/drawing/2014/main" id="{49C47208-B381-4B25-271F-DE6F670F8273}"/>
            </a:ext>
          </a:extLst>
        </p:cNvPr>
        <p:cNvGrpSpPr/>
        <p:nvPr/>
      </p:nvGrpSpPr>
      <p:grpSpPr>
        <a:xfrm>
          <a:off x="0" y="0"/>
          <a:ext cx="0" cy="0"/>
          <a:chOff x="0" y="0"/>
          <a:chExt cx="0" cy="0"/>
        </a:xfrm>
      </p:grpSpPr>
      <p:sp>
        <p:nvSpPr>
          <p:cNvPr id="225" name="Google Shape;225;g2aed57810c0_0_68">
            <a:extLst>
              <a:ext uri="{FF2B5EF4-FFF2-40B4-BE49-F238E27FC236}">
                <a16:creationId xmlns:a16="http://schemas.microsoft.com/office/drawing/2014/main" id="{35834A61-94FF-1E50-ED37-6DD26EEBB496}"/>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Commit chapitre 4 Qt designer</a:t>
            </a:r>
            <a:endParaRPr dirty="0"/>
          </a:p>
        </p:txBody>
      </p:sp>
      <p:sp>
        <p:nvSpPr>
          <p:cNvPr id="226" name="Google Shape;226;g2aed57810c0_0_68">
            <a:extLst>
              <a:ext uri="{FF2B5EF4-FFF2-40B4-BE49-F238E27FC236}">
                <a16:creationId xmlns:a16="http://schemas.microsoft.com/office/drawing/2014/main" id="{951F43AB-0A37-9F10-6026-1D2232DDB27B}"/>
              </a:ext>
            </a:extLst>
          </p:cNvPr>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360"/>
              </a:spcBef>
              <a:spcAft>
                <a:spcPts val="0"/>
              </a:spcAft>
              <a:buNone/>
            </a:pPr>
            <a:r>
              <a:rPr lang="fr-FR" dirty="0"/>
              <a:t>C’est le moment de versionner : </a:t>
            </a:r>
            <a:endParaRPr dirty="0"/>
          </a:p>
          <a:p>
            <a:pPr marL="0" lvl="0" indent="0" algn="l" rtl="0">
              <a:lnSpc>
                <a:spcPct val="100000"/>
              </a:lnSpc>
              <a:spcBef>
                <a:spcPts val="360"/>
              </a:spcBef>
              <a:spcAft>
                <a:spcPts val="0"/>
              </a:spcAft>
              <a:buNone/>
            </a:pPr>
            <a:endParaRPr dirty="0"/>
          </a:p>
          <a:p>
            <a:pPr lvl="0" indent="-342900">
              <a:buClr>
                <a:srgbClr val="F1C232"/>
              </a:buClr>
              <a:buChar char="●"/>
            </a:pPr>
            <a:r>
              <a:rPr lang="fr-FR" dirty="0">
                <a:hlinkClick r:id="rId3"/>
              </a:rPr>
              <a:t>https://github.com/CoursQtTdemares</a:t>
            </a:r>
            <a:endParaRPr lang="fr-FR" dirty="0"/>
          </a:p>
          <a:p>
            <a:pPr lvl="0" indent="-342900">
              <a:buClr>
                <a:srgbClr val="F1C232"/>
              </a:buClr>
              <a:buChar char="●"/>
            </a:pPr>
            <a:r>
              <a:rPr lang="fr-FR" dirty="0"/>
              <a:t>Le commentaire du commit est “chapitre 4 </a:t>
            </a:r>
            <a:r>
              <a:rPr lang="fr-FR" dirty="0" err="1"/>
              <a:t>qt</a:t>
            </a:r>
            <a:r>
              <a:rPr lang="fr-FR" dirty="0"/>
              <a:t> designer”</a:t>
            </a:r>
            <a:endParaRPr dirty="0"/>
          </a:p>
          <a:p>
            <a:pPr marL="0" lvl="0" indent="0" algn="l" rtl="0">
              <a:lnSpc>
                <a:spcPct val="100000"/>
              </a:lnSpc>
              <a:spcBef>
                <a:spcPts val="360"/>
              </a:spcBef>
              <a:spcAft>
                <a:spcPts val="0"/>
              </a:spcAft>
              <a:buSzPts val="1800"/>
              <a:buNone/>
            </a:pPr>
            <a:endParaRPr dirty="0"/>
          </a:p>
          <a:p>
            <a:pPr marL="0" lvl="0" indent="0" algn="l" rtl="0">
              <a:lnSpc>
                <a:spcPct val="100000"/>
              </a:lnSpc>
              <a:spcBef>
                <a:spcPts val="360"/>
              </a:spcBef>
              <a:spcAft>
                <a:spcPts val="0"/>
              </a:spcAft>
              <a:buSzPts val="1800"/>
              <a:buNone/>
            </a:pPr>
            <a:endParaRPr sz="1400" i="1" dirty="0"/>
          </a:p>
        </p:txBody>
      </p:sp>
    </p:spTree>
    <p:extLst>
      <p:ext uri="{BB962C8B-B14F-4D97-AF65-F5344CB8AC3E}">
        <p14:creationId xmlns:p14="http://schemas.microsoft.com/office/powerpoint/2010/main" val="260661253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7C89CF58-63C2-5F38-3795-FF32C496F5E7}"/>
            </a:ext>
          </a:extLst>
        </p:cNvPr>
        <p:cNvGrpSpPr/>
        <p:nvPr/>
      </p:nvGrpSpPr>
      <p:grpSpPr>
        <a:xfrm>
          <a:off x="0" y="0"/>
          <a:ext cx="0" cy="0"/>
          <a:chOff x="0" y="0"/>
          <a:chExt cx="0" cy="0"/>
        </a:xfrm>
      </p:grpSpPr>
      <p:sp>
        <p:nvSpPr>
          <p:cNvPr id="175" name="Google Shape;175;g2aed57810c0_0_153">
            <a:extLst>
              <a:ext uri="{FF2B5EF4-FFF2-40B4-BE49-F238E27FC236}">
                <a16:creationId xmlns:a16="http://schemas.microsoft.com/office/drawing/2014/main" id="{D4284CB0-1125-4A3A-EC9C-CAD93E0F000E}"/>
              </a:ext>
            </a:extLst>
          </p:cNvPr>
          <p:cNvSpPr txBox="1">
            <a:spLocks noGrp="1"/>
          </p:cNvSpPr>
          <p:nvPr>
            <p:ph type="title"/>
          </p:nvPr>
        </p:nvSpPr>
        <p:spPr>
          <a:xfrm>
            <a:off x="1371530" y="2726654"/>
            <a:ext cx="6382800" cy="541800"/>
          </a:xfrm>
          <a:prstGeom prst="rect">
            <a:avLst/>
          </a:prstGeom>
          <a:noFill/>
          <a:ln>
            <a:noFill/>
          </a:ln>
        </p:spPr>
        <p:txBody>
          <a:bodyPr spcFirstLastPara="1" wrap="square" lIns="91425" tIns="45700" rIns="91425" bIns="45700" anchor="t" anchorCtr="0">
            <a:normAutofit/>
          </a:bodyPr>
          <a:lstStyle/>
          <a:p>
            <a:r>
              <a:rPr lang="fr-FR" dirty="0"/>
              <a:t>Chapitre 5 : Architecture MVC</a:t>
            </a:r>
            <a:endParaRPr dirty="0"/>
          </a:p>
        </p:txBody>
      </p:sp>
    </p:spTree>
    <p:extLst>
      <p:ext uri="{BB962C8B-B14F-4D97-AF65-F5344CB8AC3E}">
        <p14:creationId xmlns:p14="http://schemas.microsoft.com/office/powerpoint/2010/main" val="176979115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80">
          <a:extLst>
            <a:ext uri="{FF2B5EF4-FFF2-40B4-BE49-F238E27FC236}">
              <a16:creationId xmlns:a16="http://schemas.microsoft.com/office/drawing/2014/main" id="{394D47A1-D28F-DC8D-71B0-88912A004867}"/>
            </a:ext>
          </a:extLst>
        </p:cNvPr>
        <p:cNvGrpSpPr/>
        <p:nvPr/>
      </p:nvGrpSpPr>
      <p:grpSpPr>
        <a:xfrm>
          <a:off x="0" y="0"/>
          <a:ext cx="0" cy="0"/>
          <a:chOff x="0" y="0"/>
          <a:chExt cx="0" cy="0"/>
        </a:xfrm>
      </p:grpSpPr>
      <p:sp>
        <p:nvSpPr>
          <p:cNvPr id="181" name="Google Shape;181;g2aed57810c0_0_44">
            <a:extLst>
              <a:ext uri="{FF2B5EF4-FFF2-40B4-BE49-F238E27FC236}">
                <a16:creationId xmlns:a16="http://schemas.microsoft.com/office/drawing/2014/main" id="{A0928D90-EE14-AB5F-520C-029E5216FB41}"/>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Chapitre </a:t>
            </a:r>
            <a:r>
              <a:rPr lang="fr-FR" b="1" dirty="0"/>
              <a:t>5 : Architecture MVC</a:t>
            </a:r>
            <a:endParaRPr dirty="0"/>
          </a:p>
        </p:txBody>
      </p:sp>
      <p:sp>
        <p:nvSpPr>
          <p:cNvPr id="182" name="Google Shape;182;g2aed57810c0_0_44">
            <a:extLst>
              <a:ext uri="{FF2B5EF4-FFF2-40B4-BE49-F238E27FC236}">
                <a16:creationId xmlns:a16="http://schemas.microsoft.com/office/drawing/2014/main" id="{28E8644D-581C-12F6-CC8F-66D12D1E9C74}"/>
              </a:ext>
            </a:extLst>
          </p:cNvPr>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SzPts val="1800"/>
              <a:buNone/>
            </a:pPr>
            <a:r>
              <a:rPr lang="fr-FR" sz="1600" dirty="0"/>
              <a:t>Objectifs de ce chapitre</a:t>
            </a:r>
          </a:p>
          <a:p>
            <a:pPr marL="0" lvl="0" indent="0" algn="l" rtl="0">
              <a:lnSpc>
                <a:spcPct val="100000"/>
              </a:lnSpc>
              <a:spcBef>
                <a:spcPts val="360"/>
              </a:spcBef>
              <a:spcAft>
                <a:spcPts val="0"/>
              </a:spcAft>
              <a:buSzPts val="1800"/>
              <a:buNone/>
            </a:pPr>
            <a:endParaRPr lang="fr-FR" sz="1600" dirty="0"/>
          </a:p>
          <a:p>
            <a:r>
              <a:rPr lang="fr-FR" sz="1600" dirty="0"/>
              <a:t>- Comprendre les concepts fondamentaux de l'architecture Model-</a:t>
            </a:r>
            <a:r>
              <a:rPr lang="fr-FR" sz="1600" dirty="0" err="1"/>
              <a:t>View</a:t>
            </a:r>
            <a:r>
              <a:rPr lang="fr-FR" sz="1600" dirty="0"/>
              <a:t> de Qt</a:t>
            </a:r>
          </a:p>
          <a:p>
            <a:r>
              <a:rPr lang="fr-FR" sz="1600" dirty="0"/>
              <a:t>- Distinguer les responsabilités du modèle et de la vue dans une application Qt</a:t>
            </a:r>
          </a:p>
          <a:p>
            <a:r>
              <a:rPr lang="fr-FR" sz="1600" dirty="0"/>
              <a:t>- Implémenter des modèles personnalisés </a:t>
            </a:r>
          </a:p>
          <a:p>
            <a:r>
              <a:rPr lang="fr-FR" sz="1600" dirty="0"/>
              <a:t>- Créer des applications avec synchronisation automatique entre données et interface</a:t>
            </a:r>
          </a:p>
          <a:p>
            <a:r>
              <a:rPr lang="fr-FR" sz="1600" dirty="0"/>
              <a:t>- Gérer les signaux de modification de modèles pour des mises à jour en temps réel</a:t>
            </a:r>
          </a:p>
          <a:p>
            <a:r>
              <a:rPr lang="fr-FR" sz="1600" dirty="0"/>
              <a:t>- Implémenter la persistance de données dans une architecture Model-</a:t>
            </a:r>
            <a:r>
              <a:rPr lang="fr-FR" sz="1600" dirty="0" err="1"/>
              <a:t>View</a:t>
            </a:r>
            <a:endParaRPr lang="fr-FR" sz="1600" dirty="0"/>
          </a:p>
          <a:p>
            <a:r>
              <a:rPr lang="fr-FR" sz="1600" dirty="0"/>
              <a:t>- Construire des interfaces complexes avec </a:t>
            </a:r>
            <a:r>
              <a:rPr lang="fr-FR" sz="1600" dirty="0" err="1"/>
              <a:t>QListView</a:t>
            </a:r>
            <a:endParaRPr lang="fr-FR" sz="1600" dirty="0"/>
          </a:p>
          <a:p>
            <a:pPr marL="0" lvl="0" indent="0" algn="l" rtl="0">
              <a:lnSpc>
                <a:spcPct val="100000"/>
              </a:lnSpc>
              <a:spcBef>
                <a:spcPts val="360"/>
              </a:spcBef>
              <a:spcAft>
                <a:spcPts val="0"/>
              </a:spcAft>
              <a:buSzPts val="1800"/>
              <a:buNone/>
            </a:pPr>
            <a:endParaRPr dirty="0"/>
          </a:p>
          <a:p>
            <a:pPr marL="0" lvl="0" indent="0" algn="l" rtl="0">
              <a:lnSpc>
                <a:spcPct val="100000"/>
              </a:lnSpc>
              <a:spcBef>
                <a:spcPts val="360"/>
              </a:spcBef>
              <a:spcAft>
                <a:spcPts val="0"/>
              </a:spcAft>
              <a:buSzPts val="1800"/>
              <a:buNone/>
            </a:pPr>
            <a:endParaRPr dirty="0"/>
          </a:p>
        </p:txBody>
      </p:sp>
    </p:spTree>
    <p:extLst>
      <p:ext uri="{BB962C8B-B14F-4D97-AF65-F5344CB8AC3E}">
        <p14:creationId xmlns:p14="http://schemas.microsoft.com/office/powerpoint/2010/main" val="178984442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87">
          <a:extLst>
            <a:ext uri="{FF2B5EF4-FFF2-40B4-BE49-F238E27FC236}">
              <a16:creationId xmlns:a16="http://schemas.microsoft.com/office/drawing/2014/main" id="{A46D8C0E-7324-8FB4-E4F1-2DAFE27186DA}"/>
            </a:ext>
          </a:extLst>
        </p:cNvPr>
        <p:cNvGrpSpPr/>
        <p:nvPr/>
      </p:nvGrpSpPr>
      <p:grpSpPr>
        <a:xfrm>
          <a:off x="0" y="0"/>
          <a:ext cx="0" cy="0"/>
          <a:chOff x="0" y="0"/>
          <a:chExt cx="0" cy="0"/>
        </a:xfrm>
      </p:grpSpPr>
      <p:sp>
        <p:nvSpPr>
          <p:cNvPr id="188" name="Google Shape;188;g2bcaf421a25_0_0">
            <a:extLst>
              <a:ext uri="{FF2B5EF4-FFF2-40B4-BE49-F238E27FC236}">
                <a16:creationId xmlns:a16="http://schemas.microsoft.com/office/drawing/2014/main" id="{58D184B6-5B69-CD35-11CE-1CEA1415B22F}"/>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b="1" dirty="0"/>
              <a:t>Architecture Model-</a:t>
            </a:r>
            <a:r>
              <a:rPr lang="fr-FR" b="1" dirty="0" err="1"/>
              <a:t>View</a:t>
            </a:r>
            <a:endParaRPr lang="fr-FR" b="1" dirty="0"/>
          </a:p>
        </p:txBody>
      </p:sp>
      <p:sp>
        <p:nvSpPr>
          <p:cNvPr id="2" name="ZoneTexte 1">
            <a:extLst>
              <a:ext uri="{FF2B5EF4-FFF2-40B4-BE49-F238E27FC236}">
                <a16:creationId xmlns:a16="http://schemas.microsoft.com/office/drawing/2014/main" id="{B689E7C1-1877-AF56-740F-CFB7624FBE42}"/>
              </a:ext>
            </a:extLst>
          </p:cNvPr>
          <p:cNvSpPr txBox="1"/>
          <p:nvPr/>
        </p:nvSpPr>
        <p:spPr>
          <a:xfrm>
            <a:off x="467013" y="875951"/>
            <a:ext cx="5756704" cy="1631216"/>
          </a:xfrm>
          <a:prstGeom prst="rect">
            <a:avLst/>
          </a:prstGeom>
          <a:noFill/>
        </p:spPr>
        <p:txBody>
          <a:bodyPr wrap="none" rtlCol="0">
            <a:spAutoFit/>
          </a:bodyPr>
          <a:lstStyle/>
          <a:p>
            <a:r>
              <a:rPr lang="fr-FR" sz="2000" dirty="0">
                <a:latin typeface="Lato" panose="020F0502020204030203" pitchFamily="34" charset="0"/>
                <a:ea typeface="Lato" panose="020F0502020204030203" pitchFamily="34" charset="0"/>
                <a:cs typeface="Lato" panose="020F0502020204030203" pitchFamily="34" charset="0"/>
              </a:rPr>
              <a:t>Modèle</a:t>
            </a:r>
          </a:p>
          <a:p>
            <a:endParaRPr lang="fr-FR" sz="2000" dirty="0">
              <a:latin typeface="Lato" panose="020F0502020204030203" pitchFamily="34" charset="0"/>
              <a:ea typeface="Lato" panose="020F0502020204030203" pitchFamily="34" charset="0"/>
              <a:cs typeface="Lato" panose="020F0502020204030203" pitchFamily="34" charset="0"/>
            </a:endParaRP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Gérer les données</a:t>
            </a: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Contient la structure et les règles de validation</a:t>
            </a: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Ne connait pas l’interface utilisateur</a:t>
            </a:r>
          </a:p>
        </p:txBody>
      </p:sp>
      <p:sp>
        <p:nvSpPr>
          <p:cNvPr id="3" name="ZoneTexte 2">
            <a:extLst>
              <a:ext uri="{FF2B5EF4-FFF2-40B4-BE49-F238E27FC236}">
                <a16:creationId xmlns:a16="http://schemas.microsoft.com/office/drawing/2014/main" id="{F83D7969-5CFE-9DBA-69DF-9202121FBC81}"/>
              </a:ext>
            </a:extLst>
          </p:cNvPr>
          <p:cNvSpPr txBox="1"/>
          <p:nvPr/>
        </p:nvSpPr>
        <p:spPr>
          <a:xfrm>
            <a:off x="467013" y="3848646"/>
            <a:ext cx="6045245" cy="1631216"/>
          </a:xfrm>
          <a:prstGeom prst="rect">
            <a:avLst/>
          </a:prstGeom>
          <a:noFill/>
        </p:spPr>
        <p:txBody>
          <a:bodyPr wrap="none" rtlCol="0">
            <a:spAutoFit/>
          </a:bodyPr>
          <a:lstStyle/>
          <a:p>
            <a:r>
              <a:rPr lang="fr-FR" sz="2000" dirty="0">
                <a:latin typeface="Lato" panose="020F0502020204030203" pitchFamily="34" charset="0"/>
                <a:ea typeface="Lato" panose="020F0502020204030203" pitchFamily="34" charset="0"/>
                <a:cs typeface="Lato" panose="020F0502020204030203" pitchFamily="34" charset="0"/>
              </a:rPr>
              <a:t>Vue</a:t>
            </a:r>
          </a:p>
          <a:p>
            <a:endParaRPr lang="fr-FR" sz="2000" dirty="0">
              <a:latin typeface="Lato" panose="020F0502020204030203" pitchFamily="34" charset="0"/>
              <a:ea typeface="Lato" panose="020F0502020204030203" pitchFamily="34" charset="0"/>
              <a:cs typeface="Lato" panose="020F0502020204030203" pitchFamily="34" charset="0"/>
            </a:endParaRP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Présenter les données</a:t>
            </a: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Contient les widgets d’affichage et d’interaction</a:t>
            </a:r>
          </a:p>
          <a:p>
            <a:pPr marL="342900" indent="-342900">
              <a:buFontTx/>
              <a:buChar char="-"/>
            </a:pPr>
            <a:r>
              <a:rPr lang="fr-FR" sz="2000" dirty="0">
                <a:latin typeface="Lato" panose="020F0502020204030203" pitchFamily="34" charset="0"/>
                <a:ea typeface="Lato" panose="020F0502020204030203" pitchFamily="34" charset="0"/>
                <a:cs typeface="Lato" panose="020F0502020204030203" pitchFamily="34" charset="0"/>
              </a:rPr>
              <a:t>Plusieurs vues peuvent partager le même modèle</a:t>
            </a:r>
          </a:p>
        </p:txBody>
      </p:sp>
      <p:sp>
        <p:nvSpPr>
          <p:cNvPr id="4" name="ZoneTexte 3">
            <a:extLst>
              <a:ext uri="{FF2B5EF4-FFF2-40B4-BE49-F238E27FC236}">
                <a16:creationId xmlns:a16="http://schemas.microsoft.com/office/drawing/2014/main" id="{7A7D4D41-8B72-D490-0F1F-B85D11E6EFB1}"/>
              </a:ext>
            </a:extLst>
          </p:cNvPr>
          <p:cNvSpPr txBox="1"/>
          <p:nvPr/>
        </p:nvSpPr>
        <p:spPr>
          <a:xfrm>
            <a:off x="4840629" y="2627693"/>
            <a:ext cx="3536546" cy="1631216"/>
          </a:xfrm>
          <a:prstGeom prst="rect">
            <a:avLst/>
          </a:prstGeom>
          <a:noFill/>
        </p:spPr>
        <p:txBody>
          <a:bodyPr wrap="none" rtlCol="0">
            <a:spAutoFit/>
          </a:bodyPr>
          <a:lstStyle/>
          <a:p>
            <a:r>
              <a:rPr lang="fr-FR" sz="2000" dirty="0">
                <a:solidFill>
                  <a:schemeClr val="bg2"/>
                </a:solidFill>
                <a:latin typeface="Lato" panose="020F0502020204030203" pitchFamily="34" charset="0"/>
                <a:ea typeface="Lato" panose="020F0502020204030203" pitchFamily="34" charset="0"/>
                <a:cs typeface="Lato" panose="020F0502020204030203" pitchFamily="34" charset="0"/>
              </a:rPr>
              <a:t>Et le </a:t>
            </a:r>
            <a:r>
              <a:rPr lang="fr-FR" sz="2000" dirty="0" err="1">
                <a:solidFill>
                  <a:schemeClr val="bg2"/>
                </a:solidFill>
                <a:latin typeface="Lato" panose="020F0502020204030203" pitchFamily="34" charset="0"/>
                <a:ea typeface="Lato" panose="020F0502020204030203" pitchFamily="34" charset="0"/>
                <a:cs typeface="Lato" panose="020F0502020204030203" pitchFamily="34" charset="0"/>
              </a:rPr>
              <a:t>controller</a:t>
            </a:r>
            <a:r>
              <a:rPr lang="fr-FR" sz="2000" dirty="0">
                <a:solidFill>
                  <a:schemeClr val="bg2"/>
                </a:solidFill>
                <a:latin typeface="Lato" panose="020F0502020204030203" pitchFamily="34" charset="0"/>
                <a:ea typeface="Lato" panose="020F0502020204030203" pitchFamily="34" charset="0"/>
                <a:cs typeface="Lato" panose="020F0502020204030203" pitchFamily="34" charset="0"/>
              </a:rPr>
              <a:t> ?</a:t>
            </a:r>
          </a:p>
          <a:p>
            <a:endParaRPr lang="fr-FR" sz="2000" dirty="0">
              <a:solidFill>
                <a:schemeClr val="bg2"/>
              </a:solidFill>
              <a:latin typeface="Lato" panose="020F0502020204030203" pitchFamily="34" charset="0"/>
              <a:ea typeface="Lato" panose="020F0502020204030203" pitchFamily="34" charset="0"/>
              <a:cs typeface="Lato" panose="020F0502020204030203" pitchFamily="34" charset="0"/>
            </a:endParaRPr>
          </a:p>
          <a:p>
            <a:r>
              <a:rPr lang="fr-FR" sz="2000" dirty="0">
                <a:solidFill>
                  <a:schemeClr val="bg2"/>
                </a:solidFill>
                <a:latin typeface="Lato" panose="020F0502020204030203" pitchFamily="34" charset="0"/>
                <a:ea typeface="Lato" panose="020F0502020204030203" pitchFamily="34" charset="0"/>
                <a:cs typeface="Lato" panose="020F0502020204030203" pitchFamily="34" charset="0"/>
              </a:rPr>
              <a:t>Dans Qt c’est notre classe</a:t>
            </a:r>
          </a:p>
          <a:p>
            <a:r>
              <a:rPr lang="fr-FR" sz="2000" dirty="0" err="1">
                <a:solidFill>
                  <a:schemeClr val="bg2"/>
                </a:solidFill>
                <a:latin typeface="Lato" panose="020F0502020204030203" pitchFamily="34" charset="0"/>
                <a:ea typeface="Lato" panose="020F0502020204030203" pitchFamily="34" charset="0"/>
                <a:cs typeface="Lato" panose="020F0502020204030203" pitchFamily="34" charset="0"/>
              </a:rPr>
              <a:t>QMainWindows</a:t>
            </a:r>
            <a:r>
              <a:rPr lang="fr-FR" sz="2000" dirty="0">
                <a:solidFill>
                  <a:schemeClr val="bg2"/>
                </a:solidFill>
                <a:latin typeface="Lato" panose="020F0502020204030203" pitchFamily="34" charset="0"/>
                <a:ea typeface="Lato" panose="020F0502020204030203" pitchFamily="34" charset="0"/>
                <a:cs typeface="Lato" panose="020F0502020204030203" pitchFamily="34" charset="0"/>
              </a:rPr>
              <a:t>, il est intégré</a:t>
            </a:r>
            <a:br>
              <a:rPr lang="fr-FR" sz="2000" dirty="0">
                <a:solidFill>
                  <a:schemeClr val="bg2"/>
                </a:solidFill>
                <a:latin typeface="Lato" panose="020F0502020204030203" pitchFamily="34" charset="0"/>
                <a:ea typeface="Lato" panose="020F0502020204030203" pitchFamily="34" charset="0"/>
                <a:cs typeface="Lato" panose="020F0502020204030203" pitchFamily="34" charset="0"/>
              </a:rPr>
            </a:br>
            <a:r>
              <a:rPr lang="fr-FR" sz="2000" dirty="0">
                <a:solidFill>
                  <a:schemeClr val="bg2"/>
                </a:solidFill>
                <a:latin typeface="Lato" panose="020F0502020204030203" pitchFamily="34" charset="0"/>
                <a:ea typeface="Lato" panose="020F0502020204030203" pitchFamily="34" charset="0"/>
                <a:cs typeface="Lato" panose="020F0502020204030203" pitchFamily="34" charset="0"/>
              </a:rPr>
              <a:t>à la vue.</a:t>
            </a:r>
          </a:p>
        </p:txBody>
      </p:sp>
    </p:spTree>
    <p:extLst>
      <p:ext uri="{BB962C8B-B14F-4D97-AF65-F5344CB8AC3E}">
        <p14:creationId xmlns:p14="http://schemas.microsoft.com/office/powerpoint/2010/main" val="235912558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AE4E00E-ADB9-1102-BF0D-A4048E7ECCED}"/>
              </a:ext>
            </a:extLst>
          </p:cNvPr>
          <p:cNvSpPr>
            <a:spLocks noGrp="1"/>
          </p:cNvSpPr>
          <p:nvPr>
            <p:ph type="title"/>
          </p:nvPr>
        </p:nvSpPr>
        <p:spPr/>
        <p:txBody>
          <a:bodyPr>
            <a:normAutofit/>
          </a:bodyPr>
          <a:lstStyle/>
          <a:p>
            <a:r>
              <a:rPr lang="fr-FR" dirty="0"/>
              <a:t>Les modèles dans Qt</a:t>
            </a:r>
          </a:p>
        </p:txBody>
      </p:sp>
      <p:pic>
        <p:nvPicPr>
          <p:cNvPr id="4" name="Image 3">
            <a:extLst>
              <a:ext uri="{FF2B5EF4-FFF2-40B4-BE49-F238E27FC236}">
                <a16:creationId xmlns:a16="http://schemas.microsoft.com/office/drawing/2014/main" id="{D25A4258-442F-BB0A-4686-FFAE52C4C829}"/>
              </a:ext>
            </a:extLst>
          </p:cNvPr>
          <p:cNvPicPr>
            <a:picLocks noChangeAspect="1"/>
          </p:cNvPicPr>
          <p:nvPr/>
        </p:nvPicPr>
        <p:blipFill>
          <a:blip r:embed="rId2"/>
          <a:stretch>
            <a:fillRect/>
          </a:stretch>
        </p:blipFill>
        <p:spPr>
          <a:xfrm>
            <a:off x="942468" y="1385682"/>
            <a:ext cx="7259063" cy="2943636"/>
          </a:xfrm>
          <a:prstGeom prst="rect">
            <a:avLst/>
          </a:prstGeom>
        </p:spPr>
      </p:pic>
    </p:spTree>
    <p:extLst>
      <p:ext uri="{BB962C8B-B14F-4D97-AF65-F5344CB8AC3E}">
        <p14:creationId xmlns:p14="http://schemas.microsoft.com/office/powerpoint/2010/main" val="7155715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DC20F69-7016-DB1D-F1B0-0234E5867C1E}"/>
              </a:ext>
            </a:extLst>
          </p:cNvPr>
          <p:cNvSpPr>
            <a:spLocks noGrp="1"/>
          </p:cNvSpPr>
          <p:nvPr>
            <p:ph type="title"/>
          </p:nvPr>
        </p:nvSpPr>
        <p:spPr/>
        <p:txBody>
          <a:bodyPr>
            <a:normAutofit/>
          </a:bodyPr>
          <a:lstStyle/>
          <a:p>
            <a:r>
              <a:rPr lang="fr-FR" dirty="0" err="1"/>
              <a:t>QAbstractListModel</a:t>
            </a:r>
            <a:endParaRPr lang="fr-FR" dirty="0"/>
          </a:p>
        </p:txBody>
      </p:sp>
      <p:pic>
        <p:nvPicPr>
          <p:cNvPr id="5" name="Image 4">
            <a:extLst>
              <a:ext uri="{FF2B5EF4-FFF2-40B4-BE49-F238E27FC236}">
                <a16:creationId xmlns:a16="http://schemas.microsoft.com/office/drawing/2014/main" id="{AEED9A05-148E-98B5-06FB-0F52F73154C7}"/>
              </a:ext>
            </a:extLst>
          </p:cNvPr>
          <p:cNvPicPr>
            <a:picLocks noChangeAspect="1"/>
          </p:cNvPicPr>
          <p:nvPr/>
        </p:nvPicPr>
        <p:blipFill>
          <a:blip r:embed="rId2"/>
          <a:stretch>
            <a:fillRect/>
          </a:stretch>
        </p:blipFill>
        <p:spPr>
          <a:xfrm>
            <a:off x="1478476" y="1538235"/>
            <a:ext cx="5166714" cy="2557980"/>
          </a:xfrm>
          <a:prstGeom prst="rect">
            <a:avLst/>
          </a:prstGeom>
        </p:spPr>
      </p:pic>
    </p:spTree>
    <p:extLst>
      <p:ext uri="{BB962C8B-B14F-4D97-AF65-F5344CB8AC3E}">
        <p14:creationId xmlns:p14="http://schemas.microsoft.com/office/powerpoint/2010/main" val="195040184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9356F5-4DE4-D951-0448-BE862E5BA1D3}"/>
              </a:ext>
            </a:extLst>
          </p:cNvPr>
          <p:cNvSpPr>
            <a:spLocks noGrp="1"/>
          </p:cNvSpPr>
          <p:nvPr>
            <p:ph type="title"/>
          </p:nvPr>
        </p:nvSpPr>
        <p:spPr/>
        <p:txBody>
          <a:bodyPr>
            <a:normAutofit/>
          </a:bodyPr>
          <a:lstStyle/>
          <a:p>
            <a:r>
              <a:rPr lang="fr-FR" dirty="0"/>
              <a:t>Enrichir l'affichage avec les rôles</a:t>
            </a:r>
          </a:p>
        </p:txBody>
      </p:sp>
      <p:pic>
        <p:nvPicPr>
          <p:cNvPr id="5" name="Image 4">
            <a:extLst>
              <a:ext uri="{FF2B5EF4-FFF2-40B4-BE49-F238E27FC236}">
                <a16:creationId xmlns:a16="http://schemas.microsoft.com/office/drawing/2014/main" id="{854AE6F3-9714-8173-25DF-D8E8CBC81BD7}"/>
              </a:ext>
            </a:extLst>
          </p:cNvPr>
          <p:cNvPicPr>
            <a:picLocks noChangeAspect="1"/>
          </p:cNvPicPr>
          <p:nvPr/>
        </p:nvPicPr>
        <p:blipFill>
          <a:blip r:embed="rId2"/>
          <a:stretch>
            <a:fillRect/>
          </a:stretch>
        </p:blipFill>
        <p:spPr>
          <a:xfrm>
            <a:off x="2018805" y="1721684"/>
            <a:ext cx="4188234" cy="2136637"/>
          </a:xfrm>
          <a:prstGeom prst="rect">
            <a:avLst/>
          </a:prstGeom>
        </p:spPr>
      </p:pic>
    </p:spTree>
    <p:extLst>
      <p:ext uri="{BB962C8B-B14F-4D97-AF65-F5344CB8AC3E}">
        <p14:creationId xmlns:p14="http://schemas.microsoft.com/office/powerpoint/2010/main" val="163379716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BB28B5-542A-BCBC-09BD-362B543E65D4}"/>
              </a:ext>
            </a:extLst>
          </p:cNvPr>
          <p:cNvSpPr>
            <a:spLocks noGrp="1"/>
          </p:cNvSpPr>
          <p:nvPr>
            <p:ph type="title"/>
          </p:nvPr>
        </p:nvSpPr>
        <p:spPr/>
        <p:txBody>
          <a:bodyPr>
            <a:normAutofit/>
          </a:bodyPr>
          <a:lstStyle/>
          <a:p>
            <a:r>
              <a:rPr lang="fr-FR" dirty="0"/>
              <a:t>Bonnes pratiques et conseils</a:t>
            </a:r>
          </a:p>
        </p:txBody>
      </p:sp>
      <p:pic>
        <p:nvPicPr>
          <p:cNvPr id="7" name="Image 6">
            <a:extLst>
              <a:ext uri="{FF2B5EF4-FFF2-40B4-BE49-F238E27FC236}">
                <a16:creationId xmlns:a16="http://schemas.microsoft.com/office/drawing/2014/main" id="{F2B1FECD-B3A3-729E-5C08-50B87B19A40B}"/>
              </a:ext>
            </a:extLst>
          </p:cNvPr>
          <p:cNvPicPr>
            <a:picLocks noChangeAspect="1"/>
          </p:cNvPicPr>
          <p:nvPr/>
        </p:nvPicPr>
        <p:blipFill>
          <a:blip r:embed="rId2"/>
          <a:stretch>
            <a:fillRect/>
          </a:stretch>
        </p:blipFill>
        <p:spPr>
          <a:xfrm>
            <a:off x="0" y="2125629"/>
            <a:ext cx="4617155" cy="2222740"/>
          </a:xfrm>
          <a:prstGeom prst="rect">
            <a:avLst/>
          </a:prstGeom>
        </p:spPr>
      </p:pic>
      <p:pic>
        <p:nvPicPr>
          <p:cNvPr id="9" name="Image 8">
            <a:extLst>
              <a:ext uri="{FF2B5EF4-FFF2-40B4-BE49-F238E27FC236}">
                <a16:creationId xmlns:a16="http://schemas.microsoft.com/office/drawing/2014/main" id="{C1C99C6C-334A-AF37-B1CF-5C714684F007}"/>
              </a:ext>
            </a:extLst>
          </p:cNvPr>
          <p:cNvPicPr>
            <a:picLocks noChangeAspect="1"/>
          </p:cNvPicPr>
          <p:nvPr/>
        </p:nvPicPr>
        <p:blipFill>
          <a:blip r:embed="rId3"/>
          <a:stretch>
            <a:fillRect/>
          </a:stretch>
        </p:blipFill>
        <p:spPr>
          <a:xfrm>
            <a:off x="4752362" y="1487768"/>
            <a:ext cx="4213218" cy="2860601"/>
          </a:xfrm>
          <a:prstGeom prst="rect">
            <a:avLst/>
          </a:prstGeom>
        </p:spPr>
      </p:pic>
    </p:spTree>
    <p:extLst>
      <p:ext uri="{BB962C8B-B14F-4D97-AF65-F5344CB8AC3E}">
        <p14:creationId xmlns:p14="http://schemas.microsoft.com/office/powerpoint/2010/main" val="2048868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30784447cb4_0_21"/>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a:t>Objectifs pédagogiques</a:t>
            </a:r>
            <a:endParaRPr/>
          </a:p>
        </p:txBody>
      </p:sp>
      <p:sp>
        <p:nvSpPr>
          <p:cNvPr id="106" name="Google Shape;106;g30784447cb4_0_21"/>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0" lvl="0" indent="0" algn="l" rtl="0">
              <a:spcBef>
                <a:spcPts val="360"/>
              </a:spcBef>
              <a:spcAft>
                <a:spcPts val="0"/>
              </a:spcAft>
              <a:buClr>
                <a:schemeClr val="dk1"/>
              </a:buClr>
              <a:buSzPts val="1100"/>
              <a:buFont typeface="Arial"/>
              <a:buNone/>
            </a:pPr>
            <a:r>
              <a:rPr lang="fr-FR" dirty="0"/>
              <a:t>A l'issue de cette formation, vous serez capable de :</a:t>
            </a:r>
            <a:endParaRPr dirty="0"/>
          </a:p>
          <a:p>
            <a:pPr marL="0" lvl="0" indent="0" algn="l" rtl="0">
              <a:spcBef>
                <a:spcPts val="360"/>
              </a:spcBef>
              <a:spcAft>
                <a:spcPts val="0"/>
              </a:spcAft>
              <a:buClr>
                <a:schemeClr val="dk1"/>
              </a:buClr>
              <a:buSzPts val="1100"/>
              <a:buFont typeface="Arial"/>
              <a:buNone/>
            </a:pPr>
            <a:endParaRPr dirty="0"/>
          </a:p>
          <a:p>
            <a:pPr marL="457200" lvl="0" indent="-342900" algn="l" rtl="0">
              <a:spcBef>
                <a:spcPts val="360"/>
              </a:spcBef>
              <a:spcAft>
                <a:spcPts val="0"/>
              </a:spcAft>
              <a:buClr>
                <a:srgbClr val="F1C232"/>
              </a:buClr>
              <a:buSzPts val="1800"/>
              <a:buChar char="●"/>
            </a:pPr>
            <a:r>
              <a:rPr lang="fr-FR" dirty="0"/>
              <a:t>Créer une application python avec PyQt6</a:t>
            </a:r>
            <a:endParaRPr dirty="0"/>
          </a:p>
          <a:p>
            <a:pPr marL="457200" lvl="0" indent="-342900" algn="l" rtl="0">
              <a:spcBef>
                <a:spcPts val="0"/>
              </a:spcBef>
              <a:spcAft>
                <a:spcPts val="0"/>
              </a:spcAft>
              <a:buClr>
                <a:srgbClr val="F1C232"/>
              </a:buClr>
              <a:buSzPts val="1800"/>
              <a:buChar char="●"/>
            </a:pPr>
            <a:r>
              <a:rPr lang="fr-FR" dirty="0"/>
              <a:t>Intégrer html et </a:t>
            </a:r>
            <a:r>
              <a:rPr lang="fr-FR" dirty="0" err="1"/>
              <a:t>css</a:t>
            </a:r>
            <a:r>
              <a:rPr lang="fr-FR" dirty="0"/>
              <a:t> dans une application Qt</a:t>
            </a:r>
            <a:endParaRPr dirty="0"/>
          </a:p>
          <a:p>
            <a:pPr marL="457200" lvl="0" indent="-342900" algn="l" rtl="0">
              <a:spcBef>
                <a:spcPts val="0"/>
              </a:spcBef>
              <a:spcAft>
                <a:spcPts val="0"/>
              </a:spcAft>
              <a:buClr>
                <a:srgbClr val="F1C232"/>
              </a:buClr>
              <a:buSzPts val="1800"/>
              <a:buChar char="●"/>
            </a:pPr>
            <a:r>
              <a:rPr lang="fr-FR" dirty="0"/>
              <a:t>Créer, positionner des composants Qt et les rendre interactif</a:t>
            </a:r>
          </a:p>
          <a:p>
            <a:pPr marL="457200" lvl="0" indent="-342900" algn="l" rtl="0">
              <a:spcBef>
                <a:spcPts val="0"/>
              </a:spcBef>
              <a:spcAft>
                <a:spcPts val="0"/>
              </a:spcAft>
              <a:buClr>
                <a:srgbClr val="F1C232"/>
              </a:buClr>
              <a:buSzPts val="1800"/>
              <a:buChar char="●"/>
            </a:pPr>
            <a:r>
              <a:rPr lang="fr-FR" dirty="0"/>
              <a:t>Mettre en œuvre une architecture logicielle adaptée à Qt</a:t>
            </a:r>
          </a:p>
          <a:p>
            <a:pPr marL="457200" lvl="0" indent="-342900" algn="l" rtl="0">
              <a:spcBef>
                <a:spcPts val="0"/>
              </a:spcBef>
              <a:spcAft>
                <a:spcPts val="0"/>
              </a:spcAft>
              <a:buClr>
                <a:srgbClr val="F1C232"/>
              </a:buClr>
              <a:buSzPts val="1800"/>
              <a:buChar char="●"/>
            </a:pPr>
            <a:r>
              <a:rPr lang="fr-FR" dirty="0"/>
              <a:t>Utiliser Qt Designer</a:t>
            </a:r>
          </a:p>
          <a:p>
            <a:pPr marL="457200" lvl="0" indent="-342900" algn="l" rtl="0">
              <a:spcBef>
                <a:spcPts val="0"/>
              </a:spcBef>
              <a:spcAft>
                <a:spcPts val="0"/>
              </a:spcAft>
              <a:buClr>
                <a:srgbClr val="F1C232"/>
              </a:buClr>
              <a:buSzPts val="1800"/>
              <a:buChar char="●"/>
            </a:pPr>
            <a:endParaRPr dirty="0"/>
          </a:p>
          <a:p>
            <a:pPr marL="0" lvl="0" indent="0" algn="l" rtl="0">
              <a:spcBef>
                <a:spcPts val="360"/>
              </a:spcBef>
              <a:spcAft>
                <a:spcPts val="0"/>
              </a:spcAft>
              <a:buClr>
                <a:schemeClr val="dk1"/>
              </a:buClr>
              <a:buSzPts val="1100"/>
              <a:buFont typeface="Arial"/>
              <a:buNone/>
            </a:pPr>
            <a:endParaRPr dirty="0"/>
          </a:p>
          <a:p>
            <a:pPr marL="0" lvl="0" indent="0" algn="l" rtl="0">
              <a:lnSpc>
                <a:spcPct val="100000"/>
              </a:lnSpc>
              <a:spcBef>
                <a:spcPts val="360"/>
              </a:spcBef>
              <a:spcAft>
                <a:spcPts val="0"/>
              </a:spcAft>
              <a:buSzPts val="1800"/>
              <a:buNone/>
            </a:pPr>
            <a:endParaRPr dirty="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3EA313-0531-DC6C-04ED-ABE3336737D5}"/>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E094B730-227A-1872-A565-5963B035D45B}"/>
              </a:ext>
            </a:extLst>
          </p:cNvPr>
          <p:cNvSpPr>
            <a:spLocks noGrp="1"/>
          </p:cNvSpPr>
          <p:nvPr>
            <p:ph type="title"/>
          </p:nvPr>
        </p:nvSpPr>
        <p:spPr/>
        <p:txBody>
          <a:bodyPr>
            <a:normAutofit/>
          </a:bodyPr>
          <a:lstStyle/>
          <a:p>
            <a:r>
              <a:rPr lang="fr-FR" dirty="0"/>
              <a:t>Structure de code recommandée</a:t>
            </a:r>
          </a:p>
        </p:txBody>
      </p:sp>
      <p:pic>
        <p:nvPicPr>
          <p:cNvPr id="4" name="Image 3">
            <a:extLst>
              <a:ext uri="{FF2B5EF4-FFF2-40B4-BE49-F238E27FC236}">
                <a16:creationId xmlns:a16="http://schemas.microsoft.com/office/drawing/2014/main" id="{6EB1057E-01D4-BD0F-A7A0-9535598281ED}"/>
              </a:ext>
            </a:extLst>
          </p:cNvPr>
          <p:cNvPicPr>
            <a:picLocks noChangeAspect="1"/>
          </p:cNvPicPr>
          <p:nvPr/>
        </p:nvPicPr>
        <p:blipFill>
          <a:blip r:embed="rId2"/>
          <a:stretch>
            <a:fillRect/>
          </a:stretch>
        </p:blipFill>
        <p:spPr>
          <a:xfrm>
            <a:off x="1957379" y="965191"/>
            <a:ext cx="4361646" cy="4677825"/>
          </a:xfrm>
          <a:prstGeom prst="rect">
            <a:avLst/>
          </a:prstGeom>
        </p:spPr>
      </p:pic>
    </p:spTree>
    <p:extLst>
      <p:ext uri="{BB962C8B-B14F-4D97-AF65-F5344CB8AC3E}">
        <p14:creationId xmlns:p14="http://schemas.microsoft.com/office/powerpoint/2010/main" val="57862929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59D11C1A-B6CE-C9D3-07DA-932F3AB09999}"/>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FF671981-B412-D2B7-304A-0D8DB9A636E5}"/>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fontScale="90000"/>
          </a:bodyPr>
          <a:lstStyle/>
          <a:p>
            <a:r>
              <a:rPr lang="fr-FR" dirty="0"/>
              <a:t>TP 1 : </a:t>
            </a:r>
            <a:r>
              <a:rPr lang="fr-FR" b="1" dirty="0">
                <a:latin typeface="Montserrat ExtraBold" panose="00000900000000000000" pitchFamily="2" charset="0"/>
                <a:ea typeface="Lato" panose="020F0502020204030203" pitchFamily="34" charset="0"/>
                <a:cs typeface="Lato" panose="020F0502020204030203" pitchFamily="34" charset="0"/>
              </a:rPr>
              <a:t>Modèle de base et première vue</a:t>
            </a:r>
            <a:endParaRPr dirty="0">
              <a:latin typeface="Montserrat ExtraBold" panose="00000900000000000000" pitchFamily="2" charset="0"/>
            </a:endParaRPr>
          </a:p>
        </p:txBody>
      </p:sp>
      <p:sp>
        <p:nvSpPr>
          <p:cNvPr id="3" name="ZoneTexte 2">
            <a:extLst>
              <a:ext uri="{FF2B5EF4-FFF2-40B4-BE49-F238E27FC236}">
                <a16:creationId xmlns:a16="http://schemas.microsoft.com/office/drawing/2014/main" id="{EDF05B04-0927-E8B5-20BD-366552F982A4}"/>
              </a:ext>
            </a:extLst>
          </p:cNvPr>
          <p:cNvSpPr txBox="1"/>
          <p:nvPr/>
        </p:nvSpPr>
        <p:spPr>
          <a:xfrm>
            <a:off x="256559" y="990480"/>
            <a:ext cx="8630882" cy="307777"/>
          </a:xfrm>
          <a:prstGeom prst="rect">
            <a:avLst/>
          </a:prstGeom>
          <a:noFill/>
        </p:spPr>
        <p:txBody>
          <a:bodyPr wrap="square">
            <a:spAutoFit/>
          </a:bodyPr>
          <a:lstStyle/>
          <a:p>
            <a:r>
              <a:rPr lang="fr-FR" dirty="0">
                <a:hlinkClick r:id="rId3"/>
              </a:rPr>
              <a:t>Lien TP1</a:t>
            </a:r>
            <a:endParaRPr lang="fr-FR" dirty="0"/>
          </a:p>
        </p:txBody>
      </p:sp>
      <p:sp>
        <p:nvSpPr>
          <p:cNvPr id="4" name="ZoneTexte 3">
            <a:extLst>
              <a:ext uri="{FF2B5EF4-FFF2-40B4-BE49-F238E27FC236}">
                <a16:creationId xmlns:a16="http://schemas.microsoft.com/office/drawing/2014/main" id="{4EC4871D-1FC9-4E51-C020-0F2BBF046561}"/>
              </a:ext>
            </a:extLst>
          </p:cNvPr>
          <p:cNvSpPr txBox="1"/>
          <p:nvPr/>
        </p:nvSpPr>
        <p:spPr>
          <a:xfrm>
            <a:off x="565744" y="1533312"/>
            <a:ext cx="8578256" cy="3847207"/>
          </a:xfrm>
          <a:prstGeom prst="rect">
            <a:avLst/>
          </a:prstGeom>
          <a:noFill/>
        </p:spPr>
        <p:txBody>
          <a:bodyPr wrap="square">
            <a:spAutoFit/>
          </a:bodyPr>
          <a:lstStyle/>
          <a:p>
            <a:r>
              <a:rPr lang="fr-FR" sz="1600" b="1" dirty="0">
                <a:latin typeface="Lato" panose="020F0502020204030203" pitchFamily="34" charset="0"/>
                <a:ea typeface="Lato" panose="020F0502020204030203" pitchFamily="34" charset="0"/>
                <a:cs typeface="Lato" panose="020F0502020204030203" pitchFamily="34" charset="0"/>
              </a:rPr>
              <a:t>TP1 - Modèle de base et première vue</a:t>
            </a:r>
          </a:p>
          <a:p>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Durée</a:t>
            </a:r>
            <a:r>
              <a:rPr lang="fr-FR" sz="1600" dirty="0">
                <a:latin typeface="Lato" panose="020F0502020204030203" pitchFamily="34" charset="0"/>
                <a:ea typeface="Lato" panose="020F0502020204030203" pitchFamily="34" charset="0"/>
                <a:cs typeface="Lato" panose="020F0502020204030203" pitchFamily="34" charset="0"/>
              </a:rPr>
              <a:t> : 30 minutes</a:t>
            </a:r>
          </a:p>
          <a:p>
            <a:r>
              <a:rPr lang="fr-FR" sz="1600" b="1" dirty="0">
                <a:latin typeface="Lato" panose="020F0502020204030203" pitchFamily="34" charset="0"/>
                <a:ea typeface="Lato" panose="020F0502020204030203" pitchFamily="34" charset="0"/>
                <a:cs typeface="Lato" panose="020F0502020204030203" pitchFamily="34" charset="0"/>
              </a:rPr>
              <a:t>Objectif</a:t>
            </a:r>
            <a:r>
              <a:rPr lang="fr-FR" sz="1600" dirty="0">
                <a:latin typeface="Lato" panose="020F0502020204030203" pitchFamily="34" charset="0"/>
                <a:ea typeface="Lato" panose="020F0502020204030203" pitchFamily="34" charset="0"/>
                <a:cs typeface="Lato" panose="020F0502020204030203" pitchFamily="34" charset="0"/>
              </a:rPr>
              <a:t> : Créer les fondations d'un gestionnaire de bibliothèque avec un modèle minimal et affichage via </a:t>
            </a:r>
            <a:r>
              <a:rPr lang="fr-FR" sz="1600" dirty="0" err="1">
                <a:latin typeface="Lato" panose="020F0502020204030203" pitchFamily="34" charset="0"/>
                <a:ea typeface="Lato" panose="020F0502020204030203" pitchFamily="34" charset="0"/>
                <a:cs typeface="Lato" panose="020F0502020204030203" pitchFamily="34" charset="0"/>
              </a:rPr>
              <a:t>QListView</a:t>
            </a:r>
            <a:r>
              <a:rPr lang="fr-FR" sz="1600" dirty="0">
                <a:latin typeface="Lato" panose="020F0502020204030203" pitchFamily="34" charset="0"/>
                <a:ea typeface="Lato" panose="020F0502020204030203" pitchFamily="34" charset="0"/>
                <a:cs typeface="Lato" panose="020F0502020204030203" pitchFamily="34" charset="0"/>
              </a:rPr>
              <a:t>.</a:t>
            </a:r>
          </a:p>
          <a:p>
            <a:r>
              <a:rPr lang="fr-FR" sz="1600" b="1" dirty="0" err="1">
                <a:latin typeface="Lato" panose="020F0502020204030203" pitchFamily="34" charset="0"/>
                <a:ea typeface="Lato" panose="020F0502020204030203" pitchFamily="34" charset="0"/>
                <a:cs typeface="Lato" panose="020F0502020204030203" pitchFamily="34" charset="0"/>
              </a:rPr>
              <a:t>Pré-requis</a:t>
            </a:r>
            <a:r>
              <a:rPr lang="fr-FR" sz="1600" dirty="0">
                <a:latin typeface="Lato" panose="020F0502020204030203" pitchFamily="34" charset="0"/>
                <a:ea typeface="Lato" panose="020F0502020204030203" pitchFamily="34" charset="0"/>
                <a:cs typeface="Lato" panose="020F0502020204030203" pitchFamily="34" charset="0"/>
              </a:rPr>
              <a:t> : Chapitres 1-4 maîtrisés, notions de base sur l'architecture Model-</a:t>
            </a:r>
            <a:r>
              <a:rPr lang="fr-FR" sz="1600" dirty="0" err="1">
                <a:latin typeface="Lato" panose="020F0502020204030203" pitchFamily="34" charset="0"/>
                <a:ea typeface="Lato" panose="020F0502020204030203" pitchFamily="34" charset="0"/>
                <a:cs typeface="Lato" panose="020F0502020204030203" pitchFamily="34" charset="0"/>
              </a:rPr>
              <a:t>View</a:t>
            </a:r>
            <a:r>
              <a:rPr lang="fr-FR" sz="1600" dirty="0">
                <a:latin typeface="Lato" panose="020F0502020204030203" pitchFamily="34" charset="0"/>
                <a:ea typeface="Lato" panose="020F0502020204030203" pitchFamily="34" charset="0"/>
                <a:cs typeface="Lato" panose="020F0502020204030203" pitchFamily="34" charset="0"/>
              </a:rPr>
              <a:t>.</a:t>
            </a:r>
          </a:p>
          <a:p>
            <a:endParaRPr lang="fr-FR" sz="20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1) Créer le projet</a:t>
            </a:r>
          </a:p>
          <a:p>
            <a:r>
              <a:rPr lang="fr-FR" sz="1600" b="1" dirty="0">
                <a:latin typeface="Lato" panose="020F0502020204030203" pitchFamily="34" charset="0"/>
                <a:ea typeface="Lato" panose="020F0502020204030203" pitchFamily="34" charset="0"/>
                <a:cs typeface="Lato" panose="020F0502020204030203" pitchFamily="34" charset="0"/>
              </a:rPr>
              <a:t>2) Classe Book simple</a:t>
            </a:r>
          </a:p>
          <a:p>
            <a:r>
              <a:rPr lang="fr-FR" sz="1600" b="1" dirty="0">
                <a:latin typeface="Lato" panose="020F0502020204030203" pitchFamily="34" charset="0"/>
                <a:ea typeface="Lato" panose="020F0502020204030203" pitchFamily="34" charset="0"/>
                <a:cs typeface="Lato" panose="020F0502020204030203" pitchFamily="34" charset="0"/>
              </a:rPr>
              <a:t>3) Modèle </a:t>
            </a:r>
            <a:r>
              <a:rPr lang="fr-FR" sz="1600" b="1" dirty="0" err="1">
                <a:latin typeface="Lato" panose="020F0502020204030203" pitchFamily="34" charset="0"/>
                <a:ea typeface="Lato" panose="020F0502020204030203" pitchFamily="34" charset="0"/>
                <a:cs typeface="Lato" panose="020F0502020204030203" pitchFamily="34" charset="0"/>
              </a:rPr>
              <a:t>BookModel</a:t>
            </a:r>
            <a:r>
              <a:rPr lang="fr-FR" sz="1600" b="1" dirty="0">
                <a:latin typeface="Lato" panose="020F0502020204030203" pitchFamily="34" charset="0"/>
                <a:ea typeface="Lato" panose="020F0502020204030203" pitchFamily="34" charset="0"/>
                <a:cs typeface="Lato" panose="020F0502020204030203" pitchFamily="34" charset="0"/>
              </a:rPr>
              <a:t> de base</a:t>
            </a:r>
          </a:p>
          <a:p>
            <a:r>
              <a:rPr lang="fr-FR" sz="1600" b="1" dirty="0">
                <a:latin typeface="Lato" panose="020F0502020204030203" pitchFamily="34" charset="0"/>
                <a:ea typeface="Lato" panose="020F0502020204030203" pitchFamily="34" charset="0"/>
                <a:cs typeface="Lato" panose="020F0502020204030203" pitchFamily="34" charset="0"/>
              </a:rPr>
              <a:t>4) Interface </a:t>
            </a:r>
            <a:r>
              <a:rPr lang="fr-FR" sz="1600" b="1" dirty="0" err="1">
                <a:latin typeface="Lato" panose="020F0502020204030203" pitchFamily="34" charset="0"/>
                <a:ea typeface="Lato" panose="020F0502020204030203" pitchFamily="34" charset="0"/>
                <a:cs typeface="Lato" panose="020F0502020204030203" pitchFamily="34" charset="0"/>
              </a:rPr>
              <a:t>MainWindow</a:t>
            </a:r>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5) Vue avec </a:t>
            </a:r>
            <a:r>
              <a:rPr lang="fr-FR" sz="1600" b="1" dirty="0" err="1">
                <a:latin typeface="Lato" panose="020F0502020204030203" pitchFamily="34" charset="0"/>
                <a:ea typeface="Lato" panose="020F0502020204030203" pitchFamily="34" charset="0"/>
                <a:cs typeface="Lato" panose="020F0502020204030203" pitchFamily="34" charset="0"/>
              </a:rPr>
              <a:t>QListView</a:t>
            </a:r>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6) </a:t>
            </a:r>
            <a:r>
              <a:rPr lang="fr-FR" sz="1600" b="1" dirty="0" err="1">
                <a:latin typeface="Lato" panose="020F0502020204030203" pitchFamily="34" charset="0"/>
                <a:ea typeface="Lato" panose="020F0502020204030203" pitchFamily="34" charset="0"/>
                <a:cs typeface="Lato" panose="020F0502020204030203" pitchFamily="34" charset="0"/>
              </a:rPr>
              <a:t>Layout</a:t>
            </a:r>
            <a:r>
              <a:rPr lang="fr-FR" sz="1600" b="1" dirty="0">
                <a:latin typeface="Lato" panose="020F0502020204030203" pitchFamily="34" charset="0"/>
                <a:ea typeface="Lato" panose="020F0502020204030203" pitchFamily="34" charset="0"/>
                <a:cs typeface="Lato" panose="020F0502020204030203" pitchFamily="34" charset="0"/>
              </a:rPr>
              <a:t> et titre</a:t>
            </a:r>
          </a:p>
          <a:p>
            <a:r>
              <a:rPr lang="fr-FR" sz="1600" b="1" dirty="0">
                <a:latin typeface="Lato" panose="020F0502020204030203" pitchFamily="34" charset="0"/>
                <a:ea typeface="Lato" panose="020F0502020204030203" pitchFamily="34" charset="0"/>
                <a:cs typeface="Lato" panose="020F0502020204030203" pitchFamily="34" charset="0"/>
              </a:rPr>
              <a:t>7) Application complète</a:t>
            </a:r>
          </a:p>
          <a:p>
            <a:r>
              <a:rPr lang="fr-FR" sz="1600" b="1" dirty="0">
                <a:latin typeface="Lato" panose="020F0502020204030203" pitchFamily="34" charset="0"/>
                <a:ea typeface="Lato" panose="020F0502020204030203" pitchFamily="34" charset="0"/>
                <a:cs typeface="Lato" panose="020F0502020204030203" pitchFamily="34" charset="0"/>
              </a:rPr>
              <a:t>8) Test de l'architecture</a:t>
            </a:r>
          </a:p>
        </p:txBody>
      </p:sp>
    </p:spTree>
    <p:extLst>
      <p:ext uri="{BB962C8B-B14F-4D97-AF65-F5344CB8AC3E}">
        <p14:creationId xmlns:p14="http://schemas.microsoft.com/office/powerpoint/2010/main" val="390076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A13DBE12-B711-FB09-D74B-490381893634}"/>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C93456C5-C26B-DA54-A467-AAF106D30410}"/>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TP 2 : </a:t>
            </a:r>
            <a:r>
              <a:rPr lang="fr-FR" b="1" dirty="0"/>
              <a:t>Interactions et signaux</a:t>
            </a:r>
            <a:endParaRPr dirty="0"/>
          </a:p>
        </p:txBody>
      </p:sp>
      <p:sp>
        <p:nvSpPr>
          <p:cNvPr id="3" name="ZoneTexte 2">
            <a:extLst>
              <a:ext uri="{FF2B5EF4-FFF2-40B4-BE49-F238E27FC236}">
                <a16:creationId xmlns:a16="http://schemas.microsoft.com/office/drawing/2014/main" id="{4F7DCAE8-5C34-6DF5-E729-45FB5F4D1B30}"/>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TP2</a:t>
            </a:r>
            <a:endParaRPr lang="fr-FR" dirty="0"/>
          </a:p>
        </p:txBody>
      </p:sp>
      <p:sp>
        <p:nvSpPr>
          <p:cNvPr id="4" name="ZoneTexte 3">
            <a:extLst>
              <a:ext uri="{FF2B5EF4-FFF2-40B4-BE49-F238E27FC236}">
                <a16:creationId xmlns:a16="http://schemas.microsoft.com/office/drawing/2014/main" id="{6BAAC926-2047-7A47-9D3C-A34C0B01B85C}"/>
              </a:ext>
            </a:extLst>
          </p:cNvPr>
          <p:cNvSpPr txBox="1"/>
          <p:nvPr/>
        </p:nvSpPr>
        <p:spPr>
          <a:xfrm>
            <a:off x="565744" y="1525878"/>
            <a:ext cx="8578256" cy="3785652"/>
          </a:xfrm>
          <a:prstGeom prst="rect">
            <a:avLst/>
          </a:prstGeom>
          <a:noFill/>
        </p:spPr>
        <p:txBody>
          <a:bodyPr wrap="square">
            <a:spAutoFit/>
          </a:bodyPr>
          <a:lstStyle/>
          <a:p>
            <a:r>
              <a:rPr lang="fr-FR" sz="1600" b="1" dirty="0">
                <a:latin typeface="Lato" panose="020F0502020204030203" pitchFamily="34" charset="0"/>
                <a:ea typeface="Lato" panose="020F0502020204030203" pitchFamily="34" charset="0"/>
                <a:cs typeface="Lato" panose="020F0502020204030203" pitchFamily="34" charset="0"/>
              </a:rPr>
              <a:t>TP2 - Interactions et signaux</a:t>
            </a:r>
          </a:p>
          <a:p>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Durée</a:t>
            </a:r>
            <a:r>
              <a:rPr lang="fr-FR" sz="1600" dirty="0">
                <a:latin typeface="Lato" panose="020F0502020204030203" pitchFamily="34" charset="0"/>
                <a:ea typeface="Lato" panose="020F0502020204030203" pitchFamily="34" charset="0"/>
                <a:cs typeface="Lato" panose="020F0502020204030203" pitchFamily="34" charset="0"/>
              </a:rPr>
              <a:t> : 30 minutes</a:t>
            </a:r>
          </a:p>
          <a:p>
            <a:r>
              <a:rPr lang="fr-FR" sz="1600" b="1" dirty="0">
                <a:latin typeface="Lato" panose="020F0502020204030203" pitchFamily="34" charset="0"/>
                <a:ea typeface="Lato" panose="020F0502020204030203" pitchFamily="34" charset="0"/>
                <a:cs typeface="Lato" panose="020F0502020204030203" pitchFamily="34" charset="0"/>
              </a:rPr>
              <a:t>Objectif</a:t>
            </a:r>
            <a:r>
              <a:rPr lang="fr-FR" sz="1600" dirty="0">
                <a:latin typeface="Lato" panose="020F0502020204030203" pitchFamily="34" charset="0"/>
                <a:ea typeface="Lato" panose="020F0502020204030203" pitchFamily="34" charset="0"/>
                <a:cs typeface="Lato" panose="020F0502020204030203" pitchFamily="34" charset="0"/>
              </a:rPr>
              <a:t> : Ajouter les interactions utilisateur (ajout/suppression) en maîtrisant les signaux de notification.</a:t>
            </a:r>
          </a:p>
          <a:p>
            <a:r>
              <a:rPr lang="fr-FR" sz="1600" b="1" dirty="0" err="1">
                <a:latin typeface="Lato" panose="020F0502020204030203" pitchFamily="34" charset="0"/>
                <a:ea typeface="Lato" panose="020F0502020204030203" pitchFamily="34" charset="0"/>
                <a:cs typeface="Lato" panose="020F0502020204030203" pitchFamily="34" charset="0"/>
              </a:rPr>
              <a:t>Pré-requis</a:t>
            </a:r>
            <a:r>
              <a:rPr lang="fr-FR" sz="1600" dirty="0">
                <a:latin typeface="Lato" panose="020F0502020204030203" pitchFamily="34" charset="0"/>
                <a:ea typeface="Lato" panose="020F0502020204030203" pitchFamily="34" charset="0"/>
                <a:cs typeface="Lato" panose="020F0502020204030203" pitchFamily="34" charset="0"/>
              </a:rPr>
              <a:t> : TP1 terminé et fonctionnel.</a:t>
            </a:r>
          </a:p>
          <a:p>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1) Zone de saisie</a:t>
            </a:r>
          </a:p>
          <a:p>
            <a:r>
              <a:rPr lang="fr-FR" sz="1600" b="1" dirty="0">
                <a:latin typeface="Lato" panose="020F0502020204030203" pitchFamily="34" charset="0"/>
                <a:ea typeface="Lato" panose="020F0502020204030203" pitchFamily="34" charset="0"/>
                <a:cs typeface="Lato" panose="020F0502020204030203" pitchFamily="34" charset="0"/>
              </a:rPr>
              <a:t>2) Méthode d'ajout dans le modèle</a:t>
            </a:r>
          </a:p>
          <a:p>
            <a:r>
              <a:rPr lang="fr-FR" sz="1600" b="1" dirty="0">
                <a:latin typeface="Lato" panose="020F0502020204030203" pitchFamily="34" charset="0"/>
                <a:ea typeface="Lato" panose="020F0502020204030203" pitchFamily="34" charset="0"/>
                <a:cs typeface="Lato" panose="020F0502020204030203" pitchFamily="34" charset="0"/>
              </a:rPr>
              <a:t>3) Connexion du bouton d'ajout</a:t>
            </a:r>
          </a:p>
          <a:p>
            <a:r>
              <a:rPr lang="fr-FR" sz="1600" b="1" dirty="0">
                <a:latin typeface="Lato" panose="020F0502020204030203" pitchFamily="34" charset="0"/>
                <a:ea typeface="Lato" panose="020F0502020204030203" pitchFamily="34" charset="0"/>
                <a:cs typeface="Lato" panose="020F0502020204030203" pitchFamily="34" charset="0"/>
              </a:rPr>
              <a:t>4) Test de synchronisation</a:t>
            </a:r>
          </a:p>
          <a:p>
            <a:r>
              <a:rPr lang="fr-FR" sz="1600" b="1" dirty="0">
                <a:latin typeface="Lato" panose="020F0502020204030203" pitchFamily="34" charset="0"/>
                <a:ea typeface="Lato" panose="020F0502020204030203" pitchFamily="34" charset="0"/>
                <a:cs typeface="Lato" panose="020F0502020204030203" pitchFamily="34" charset="0"/>
              </a:rPr>
              <a:t>5) Bouton de suppression</a:t>
            </a:r>
          </a:p>
          <a:p>
            <a:r>
              <a:rPr lang="fr-FR" sz="1600" b="1" dirty="0">
                <a:latin typeface="Lato" panose="020F0502020204030203" pitchFamily="34" charset="0"/>
                <a:ea typeface="Lato" panose="020F0502020204030203" pitchFamily="34" charset="0"/>
                <a:cs typeface="Lato" panose="020F0502020204030203" pitchFamily="34" charset="0"/>
              </a:rPr>
              <a:t>6) Méthode de suppression</a:t>
            </a:r>
          </a:p>
          <a:p>
            <a:r>
              <a:rPr lang="fr-FR" sz="1600" b="1" dirty="0">
                <a:latin typeface="Lato" panose="020F0502020204030203" pitchFamily="34" charset="0"/>
                <a:ea typeface="Lato" panose="020F0502020204030203" pitchFamily="34" charset="0"/>
                <a:cs typeface="Lato" panose="020F0502020204030203" pitchFamily="34" charset="0"/>
              </a:rPr>
              <a:t>7) Connexion suppression</a:t>
            </a:r>
          </a:p>
          <a:p>
            <a:r>
              <a:rPr lang="fr-FR" sz="1600" b="1" dirty="0">
                <a:latin typeface="Lato" panose="020F0502020204030203" pitchFamily="34" charset="0"/>
                <a:ea typeface="Lato" panose="020F0502020204030203" pitchFamily="34" charset="0"/>
                <a:cs typeface="Lato" panose="020F0502020204030203" pitchFamily="34" charset="0"/>
              </a:rPr>
              <a:t>8) Test complet</a:t>
            </a:r>
          </a:p>
        </p:txBody>
      </p:sp>
    </p:spTree>
    <p:extLst>
      <p:ext uri="{BB962C8B-B14F-4D97-AF65-F5344CB8AC3E}">
        <p14:creationId xmlns:p14="http://schemas.microsoft.com/office/powerpoint/2010/main" val="43207982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6EE07A5D-A0ED-6465-11CC-7204DA6CF1D7}"/>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E2B84271-5F7F-DEAC-C175-5FD1FCDBC8A1}"/>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r>
              <a:rPr lang="fr-FR" dirty="0"/>
              <a:t>TP 3 : R</a:t>
            </a:r>
            <a:r>
              <a:rPr lang="fr-FR" b="1" dirty="0"/>
              <a:t>ôles</a:t>
            </a:r>
            <a:endParaRPr dirty="0"/>
          </a:p>
        </p:txBody>
      </p:sp>
      <p:sp>
        <p:nvSpPr>
          <p:cNvPr id="3" name="ZoneTexte 2">
            <a:extLst>
              <a:ext uri="{FF2B5EF4-FFF2-40B4-BE49-F238E27FC236}">
                <a16:creationId xmlns:a16="http://schemas.microsoft.com/office/drawing/2014/main" id="{CC8F35F2-4BB0-D5E0-8221-E4B95341DD9F}"/>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TP3</a:t>
            </a:r>
            <a:endParaRPr lang="fr-FR" dirty="0"/>
          </a:p>
        </p:txBody>
      </p:sp>
      <p:sp>
        <p:nvSpPr>
          <p:cNvPr id="4" name="ZoneTexte 3">
            <a:extLst>
              <a:ext uri="{FF2B5EF4-FFF2-40B4-BE49-F238E27FC236}">
                <a16:creationId xmlns:a16="http://schemas.microsoft.com/office/drawing/2014/main" id="{7AF876C5-23CF-A15E-6CE4-B221B0DDC076}"/>
              </a:ext>
            </a:extLst>
          </p:cNvPr>
          <p:cNvSpPr txBox="1"/>
          <p:nvPr/>
        </p:nvSpPr>
        <p:spPr>
          <a:xfrm>
            <a:off x="565744" y="1525878"/>
            <a:ext cx="8578256" cy="3785652"/>
          </a:xfrm>
          <a:prstGeom prst="rect">
            <a:avLst/>
          </a:prstGeom>
          <a:noFill/>
        </p:spPr>
        <p:txBody>
          <a:bodyPr wrap="square">
            <a:spAutoFit/>
          </a:bodyPr>
          <a:lstStyle/>
          <a:p>
            <a:r>
              <a:rPr lang="fr-FR" sz="1600" b="1" dirty="0">
                <a:latin typeface="Lato" panose="020F0502020204030203" pitchFamily="34" charset="0"/>
                <a:ea typeface="Lato" panose="020F0502020204030203" pitchFamily="34" charset="0"/>
                <a:cs typeface="Lato" panose="020F0502020204030203" pitchFamily="34" charset="0"/>
              </a:rPr>
              <a:t>TP3 - Enrichissement visuel avec les rôles</a:t>
            </a:r>
          </a:p>
          <a:p>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Durée</a:t>
            </a:r>
            <a:r>
              <a:rPr lang="fr-FR" sz="1600" dirty="0">
                <a:latin typeface="Lato" panose="020F0502020204030203" pitchFamily="34" charset="0"/>
                <a:ea typeface="Lato" panose="020F0502020204030203" pitchFamily="34" charset="0"/>
                <a:cs typeface="Lato" panose="020F0502020204030203" pitchFamily="34" charset="0"/>
              </a:rPr>
              <a:t> : 30 minutes</a:t>
            </a:r>
          </a:p>
          <a:p>
            <a:r>
              <a:rPr lang="fr-FR" sz="1600" b="1" dirty="0">
                <a:latin typeface="Lato" panose="020F0502020204030203" pitchFamily="34" charset="0"/>
                <a:ea typeface="Lato" panose="020F0502020204030203" pitchFamily="34" charset="0"/>
                <a:cs typeface="Lato" panose="020F0502020204030203" pitchFamily="34" charset="0"/>
              </a:rPr>
              <a:t>Objectif</a:t>
            </a:r>
            <a:r>
              <a:rPr lang="fr-FR" sz="1600" dirty="0">
                <a:latin typeface="Lato" panose="020F0502020204030203" pitchFamily="34" charset="0"/>
                <a:ea typeface="Lato" panose="020F0502020204030203" pitchFamily="34" charset="0"/>
                <a:cs typeface="Lato" panose="020F0502020204030203" pitchFamily="34" charset="0"/>
              </a:rPr>
              <a:t> : Utiliser les rôles pour améliorer l'affichage avec auteur, statut de lecture, couleurs et icônes.</a:t>
            </a:r>
          </a:p>
          <a:p>
            <a:r>
              <a:rPr lang="fr-FR" sz="1600" b="1" dirty="0" err="1">
                <a:latin typeface="Lato" panose="020F0502020204030203" pitchFamily="34" charset="0"/>
                <a:ea typeface="Lato" panose="020F0502020204030203" pitchFamily="34" charset="0"/>
                <a:cs typeface="Lato" panose="020F0502020204030203" pitchFamily="34" charset="0"/>
              </a:rPr>
              <a:t>Pré-requis</a:t>
            </a:r>
            <a:r>
              <a:rPr lang="fr-FR" sz="1600" dirty="0">
                <a:latin typeface="Lato" panose="020F0502020204030203" pitchFamily="34" charset="0"/>
                <a:ea typeface="Lato" panose="020F0502020204030203" pitchFamily="34" charset="0"/>
                <a:cs typeface="Lato" panose="020F0502020204030203" pitchFamily="34" charset="0"/>
              </a:rPr>
              <a:t> : TP1 et TP2 terminés et fonctionnels.</a:t>
            </a:r>
          </a:p>
          <a:p>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1) Extension de la classe Book</a:t>
            </a:r>
          </a:p>
          <a:p>
            <a:r>
              <a:rPr lang="fr-FR" sz="1600" b="1" dirty="0">
                <a:latin typeface="Lato" panose="020F0502020204030203" pitchFamily="34" charset="0"/>
                <a:ea typeface="Lato" panose="020F0502020204030203" pitchFamily="34" charset="0"/>
                <a:cs typeface="Lato" panose="020F0502020204030203" pitchFamily="34" charset="0"/>
              </a:rPr>
              <a:t>2) Données initiales enrichies</a:t>
            </a:r>
          </a:p>
          <a:p>
            <a:r>
              <a:rPr lang="fr-FR" sz="1600" b="1" dirty="0">
                <a:latin typeface="Lato" panose="020F0502020204030203" pitchFamily="34" charset="0"/>
                <a:ea typeface="Lato" panose="020F0502020204030203" pitchFamily="34" charset="0"/>
                <a:cs typeface="Lato" panose="020F0502020204030203" pitchFamily="34" charset="0"/>
              </a:rPr>
              <a:t>3) </a:t>
            </a:r>
            <a:r>
              <a:rPr lang="fr-FR" sz="1600" b="1" dirty="0" err="1">
                <a:latin typeface="Lato" panose="020F0502020204030203" pitchFamily="34" charset="0"/>
                <a:ea typeface="Lato" panose="020F0502020204030203" pitchFamily="34" charset="0"/>
                <a:cs typeface="Lato" panose="020F0502020204030203" pitchFamily="34" charset="0"/>
              </a:rPr>
              <a:t>DisplayRole</a:t>
            </a:r>
            <a:r>
              <a:rPr lang="fr-FR" sz="1600" b="1" dirty="0">
                <a:latin typeface="Lato" panose="020F0502020204030203" pitchFamily="34" charset="0"/>
                <a:ea typeface="Lato" panose="020F0502020204030203" pitchFamily="34" charset="0"/>
                <a:cs typeface="Lato" panose="020F0502020204030203" pitchFamily="34" charset="0"/>
              </a:rPr>
              <a:t> enrichi</a:t>
            </a:r>
          </a:p>
          <a:p>
            <a:r>
              <a:rPr lang="fr-FR" sz="1600" b="1" dirty="0">
                <a:latin typeface="Lato" panose="020F0502020204030203" pitchFamily="34" charset="0"/>
                <a:ea typeface="Lato" panose="020F0502020204030203" pitchFamily="34" charset="0"/>
                <a:cs typeface="Lato" panose="020F0502020204030203" pitchFamily="34" charset="0"/>
              </a:rPr>
              <a:t>4) </a:t>
            </a:r>
            <a:r>
              <a:rPr lang="fr-FR" sz="1600" b="1" dirty="0" err="1">
                <a:latin typeface="Lato" panose="020F0502020204030203" pitchFamily="34" charset="0"/>
                <a:ea typeface="Lato" panose="020F0502020204030203" pitchFamily="34" charset="0"/>
                <a:cs typeface="Lato" panose="020F0502020204030203" pitchFamily="34" charset="0"/>
              </a:rPr>
              <a:t>ForegroundRole</a:t>
            </a:r>
            <a:r>
              <a:rPr lang="fr-FR" sz="1600" b="1" dirty="0">
                <a:latin typeface="Lato" panose="020F0502020204030203" pitchFamily="34" charset="0"/>
                <a:ea typeface="Lato" panose="020F0502020204030203" pitchFamily="34" charset="0"/>
                <a:cs typeface="Lato" panose="020F0502020204030203" pitchFamily="34" charset="0"/>
              </a:rPr>
              <a:t> pour les couleurs</a:t>
            </a:r>
          </a:p>
          <a:p>
            <a:r>
              <a:rPr lang="fr-FR" sz="1600" b="1" dirty="0">
                <a:latin typeface="Lato" panose="020F0502020204030203" pitchFamily="34" charset="0"/>
                <a:ea typeface="Lato" panose="020F0502020204030203" pitchFamily="34" charset="0"/>
                <a:cs typeface="Lato" panose="020F0502020204030203" pitchFamily="34" charset="0"/>
              </a:rPr>
              <a:t>5) </a:t>
            </a:r>
            <a:r>
              <a:rPr lang="fr-FR" sz="1600" b="1" dirty="0" err="1">
                <a:latin typeface="Lato" panose="020F0502020204030203" pitchFamily="34" charset="0"/>
                <a:ea typeface="Lato" panose="020F0502020204030203" pitchFamily="34" charset="0"/>
                <a:cs typeface="Lato" panose="020F0502020204030203" pitchFamily="34" charset="0"/>
              </a:rPr>
              <a:t>FontRole</a:t>
            </a:r>
            <a:r>
              <a:rPr lang="fr-FR" sz="1600" b="1" dirty="0">
                <a:latin typeface="Lato" panose="020F0502020204030203" pitchFamily="34" charset="0"/>
                <a:ea typeface="Lato" panose="020F0502020204030203" pitchFamily="34" charset="0"/>
                <a:cs typeface="Lato" panose="020F0502020204030203" pitchFamily="34" charset="0"/>
              </a:rPr>
              <a:t> pour la typographie</a:t>
            </a:r>
          </a:p>
          <a:p>
            <a:r>
              <a:rPr lang="fr-FR" sz="1600" b="1" dirty="0">
                <a:latin typeface="Lato" panose="020F0502020204030203" pitchFamily="34" charset="0"/>
                <a:ea typeface="Lato" panose="020F0502020204030203" pitchFamily="34" charset="0"/>
                <a:cs typeface="Lato" panose="020F0502020204030203" pitchFamily="34" charset="0"/>
              </a:rPr>
              <a:t>6) </a:t>
            </a:r>
            <a:r>
              <a:rPr lang="fr-FR" sz="1600" b="1" dirty="0" err="1">
                <a:latin typeface="Lato" panose="020F0502020204030203" pitchFamily="34" charset="0"/>
                <a:ea typeface="Lato" panose="020F0502020204030203" pitchFamily="34" charset="0"/>
                <a:cs typeface="Lato" panose="020F0502020204030203" pitchFamily="34" charset="0"/>
              </a:rPr>
              <a:t>DecorationRole</a:t>
            </a:r>
            <a:r>
              <a:rPr lang="fr-FR" sz="1600" b="1" dirty="0">
                <a:latin typeface="Lato" panose="020F0502020204030203" pitchFamily="34" charset="0"/>
                <a:ea typeface="Lato" panose="020F0502020204030203" pitchFamily="34" charset="0"/>
                <a:cs typeface="Lato" panose="020F0502020204030203" pitchFamily="34" charset="0"/>
              </a:rPr>
              <a:t> pour les icônes</a:t>
            </a:r>
          </a:p>
          <a:p>
            <a:r>
              <a:rPr lang="fr-FR" sz="1600" b="1" dirty="0">
                <a:latin typeface="Lato" panose="020F0502020204030203" pitchFamily="34" charset="0"/>
                <a:ea typeface="Lato" panose="020F0502020204030203" pitchFamily="34" charset="0"/>
                <a:cs typeface="Lato" panose="020F0502020204030203" pitchFamily="34" charset="0"/>
              </a:rPr>
              <a:t>7) Bouton "Marquer comme lu"</a:t>
            </a:r>
          </a:p>
          <a:p>
            <a:r>
              <a:rPr lang="fr-FR" sz="1600" b="1" dirty="0">
                <a:latin typeface="Lato" panose="020F0502020204030203" pitchFamily="34" charset="0"/>
                <a:ea typeface="Lato" panose="020F0502020204030203" pitchFamily="34" charset="0"/>
                <a:cs typeface="Lato" panose="020F0502020204030203" pitchFamily="34" charset="0"/>
              </a:rPr>
              <a:t>8) Méthode de changement de statut</a:t>
            </a:r>
          </a:p>
        </p:txBody>
      </p:sp>
    </p:spTree>
    <p:extLst>
      <p:ext uri="{BB962C8B-B14F-4D97-AF65-F5344CB8AC3E}">
        <p14:creationId xmlns:p14="http://schemas.microsoft.com/office/powerpoint/2010/main" val="389722358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196">
          <a:extLst>
            <a:ext uri="{FF2B5EF4-FFF2-40B4-BE49-F238E27FC236}">
              <a16:creationId xmlns:a16="http://schemas.microsoft.com/office/drawing/2014/main" id="{4300BFF8-7DB8-635E-0522-E3EF4FCC936E}"/>
            </a:ext>
          </a:extLst>
        </p:cNvPr>
        <p:cNvGrpSpPr/>
        <p:nvPr/>
      </p:nvGrpSpPr>
      <p:grpSpPr>
        <a:xfrm>
          <a:off x="0" y="0"/>
          <a:ext cx="0" cy="0"/>
          <a:chOff x="0" y="0"/>
          <a:chExt cx="0" cy="0"/>
        </a:xfrm>
      </p:grpSpPr>
      <p:sp>
        <p:nvSpPr>
          <p:cNvPr id="197" name="Google Shape;197;g2aed57810c0_0_98">
            <a:extLst>
              <a:ext uri="{FF2B5EF4-FFF2-40B4-BE49-F238E27FC236}">
                <a16:creationId xmlns:a16="http://schemas.microsoft.com/office/drawing/2014/main" id="{6C4876FA-DB75-8243-AFE6-972447CD84BA}"/>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TP 4 : Persistance</a:t>
            </a:r>
            <a:endParaRPr dirty="0"/>
          </a:p>
        </p:txBody>
      </p:sp>
      <p:sp>
        <p:nvSpPr>
          <p:cNvPr id="3" name="ZoneTexte 2">
            <a:extLst>
              <a:ext uri="{FF2B5EF4-FFF2-40B4-BE49-F238E27FC236}">
                <a16:creationId xmlns:a16="http://schemas.microsoft.com/office/drawing/2014/main" id="{2B778D14-61A7-42E9-9C8E-DCB6E294EFA6}"/>
              </a:ext>
            </a:extLst>
          </p:cNvPr>
          <p:cNvSpPr txBox="1"/>
          <p:nvPr/>
        </p:nvSpPr>
        <p:spPr>
          <a:xfrm>
            <a:off x="256559" y="986763"/>
            <a:ext cx="8630882" cy="307777"/>
          </a:xfrm>
          <a:prstGeom prst="rect">
            <a:avLst/>
          </a:prstGeom>
          <a:noFill/>
        </p:spPr>
        <p:txBody>
          <a:bodyPr wrap="square">
            <a:spAutoFit/>
          </a:bodyPr>
          <a:lstStyle/>
          <a:p>
            <a:r>
              <a:rPr lang="fr-FR" dirty="0">
                <a:hlinkClick r:id="rId3"/>
              </a:rPr>
              <a:t>Lien TP4</a:t>
            </a:r>
            <a:endParaRPr lang="fr-FR" dirty="0"/>
          </a:p>
        </p:txBody>
      </p:sp>
      <p:sp>
        <p:nvSpPr>
          <p:cNvPr id="4" name="ZoneTexte 3">
            <a:extLst>
              <a:ext uri="{FF2B5EF4-FFF2-40B4-BE49-F238E27FC236}">
                <a16:creationId xmlns:a16="http://schemas.microsoft.com/office/drawing/2014/main" id="{31DCF782-14E6-D578-7C23-0F2F3B471AA0}"/>
              </a:ext>
            </a:extLst>
          </p:cNvPr>
          <p:cNvSpPr txBox="1"/>
          <p:nvPr/>
        </p:nvSpPr>
        <p:spPr>
          <a:xfrm>
            <a:off x="565744" y="1525878"/>
            <a:ext cx="8578256" cy="3785652"/>
          </a:xfrm>
          <a:prstGeom prst="rect">
            <a:avLst/>
          </a:prstGeom>
          <a:noFill/>
        </p:spPr>
        <p:txBody>
          <a:bodyPr wrap="square">
            <a:spAutoFit/>
          </a:bodyPr>
          <a:lstStyle/>
          <a:p>
            <a:r>
              <a:rPr lang="fr-FR" sz="1600" b="1" dirty="0">
                <a:latin typeface="Lato" panose="020F0502020204030203" pitchFamily="34" charset="0"/>
                <a:ea typeface="Lato" panose="020F0502020204030203" pitchFamily="34" charset="0"/>
                <a:cs typeface="Lato" panose="020F0502020204030203" pitchFamily="34" charset="0"/>
              </a:rPr>
              <a:t>TP4 - Persistance des données</a:t>
            </a:r>
          </a:p>
          <a:p>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Durée</a:t>
            </a:r>
            <a:r>
              <a:rPr lang="fr-FR" sz="1600" dirty="0">
                <a:latin typeface="Lato" panose="020F0502020204030203" pitchFamily="34" charset="0"/>
                <a:ea typeface="Lato" panose="020F0502020204030203" pitchFamily="34" charset="0"/>
                <a:cs typeface="Lato" panose="020F0502020204030203" pitchFamily="34" charset="0"/>
              </a:rPr>
              <a:t> : 30 minutes</a:t>
            </a:r>
          </a:p>
          <a:p>
            <a:r>
              <a:rPr lang="fr-FR" sz="1600" b="1" dirty="0">
                <a:latin typeface="Lato" panose="020F0502020204030203" pitchFamily="34" charset="0"/>
                <a:ea typeface="Lato" panose="020F0502020204030203" pitchFamily="34" charset="0"/>
                <a:cs typeface="Lato" panose="020F0502020204030203" pitchFamily="34" charset="0"/>
              </a:rPr>
              <a:t>Objectif</a:t>
            </a:r>
            <a:r>
              <a:rPr lang="fr-FR" sz="1600" dirty="0">
                <a:latin typeface="Lato" panose="020F0502020204030203" pitchFamily="34" charset="0"/>
                <a:ea typeface="Lato" panose="020F0502020204030203" pitchFamily="34" charset="0"/>
                <a:cs typeface="Lato" panose="020F0502020204030203" pitchFamily="34" charset="0"/>
              </a:rPr>
              <a:t> : Sauvegarder et charger les données automatiquement en JSON avec gestion d'erreurs et compteur temps réel.</a:t>
            </a:r>
          </a:p>
          <a:p>
            <a:r>
              <a:rPr lang="fr-FR" sz="1600" b="1" dirty="0" err="1">
                <a:latin typeface="Lato" panose="020F0502020204030203" pitchFamily="34" charset="0"/>
                <a:ea typeface="Lato" panose="020F0502020204030203" pitchFamily="34" charset="0"/>
                <a:cs typeface="Lato" panose="020F0502020204030203" pitchFamily="34" charset="0"/>
              </a:rPr>
              <a:t>Pré-requis</a:t>
            </a:r>
            <a:r>
              <a:rPr lang="fr-FR" sz="1600" dirty="0">
                <a:latin typeface="Lato" panose="020F0502020204030203" pitchFamily="34" charset="0"/>
                <a:ea typeface="Lato" panose="020F0502020204030203" pitchFamily="34" charset="0"/>
                <a:cs typeface="Lato" panose="020F0502020204030203" pitchFamily="34" charset="0"/>
              </a:rPr>
              <a:t> : TP1, TP2 et TP3 terminés et fonctionnels.</a:t>
            </a:r>
          </a:p>
          <a:p>
            <a:endParaRPr lang="fr-FR" sz="1600" b="1" dirty="0">
              <a:latin typeface="Lato" panose="020F0502020204030203" pitchFamily="34" charset="0"/>
              <a:ea typeface="Lato" panose="020F0502020204030203" pitchFamily="34" charset="0"/>
              <a:cs typeface="Lato" panose="020F0502020204030203" pitchFamily="34" charset="0"/>
            </a:endParaRPr>
          </a:p>
          <a:p>
            <a:r>
              <a:rPr lang="fr-FR" sz="1600" b="1" dirty="0">
                <a:latin typeface="Lato" panose="020F0502020204030203" pitchFamily="34" charset="0"/>
                <a:ea typeface="Lato" panose="020F0502020204030203" pitchFamily="34" charset="0"/>
                <a:cs typeface="Lato" panose="020F0502020204030203" pitchFamily="34" charset="0"/>
              </a:rPr>
              <a:t>1) Imports pour persistance</a:t>
            </a:r>
          </a:p>
          <a:p>
            <a:r>
              <a:rPr lang="fr-FR" sz="1600" b="1" dirty="0">
                <a:latin typeface="Lato" panose="020F0502020204030203" pitchFamily="34" charset="0"/>
                <a:ea typeface="Lato" panose="020F0502020204030203" pitchFamily="34" charset="0"/>
                <a:cs typeface="Lato" panose="020F0502020204030203" pitchFamily="34" charset="0"/>
              </a:rPr>
              <a:t>2) Sérialisation Book</a:t>
            </a:r>
          </a:p>
          <a:p>
            <a:r>
              <a:rPr lang="fr-FR" sz="1600" b="1" dirty="0">
                <a:latin typeface="Lato" panose="020F0502020204030203" pitchFamily="34" charset="0"/>
                <a:ea typeface="Lato" panose="020F0502020204030203" pitchFamily="34" charset="0"/>
                <a:cs typeface="Lato" panose="020F0502020204030203" pitchFamily="34" charset="0"/>
              </a:rPr>
              <a:t>3) Sauvegarde JSON</a:t>
            </a:r>
          </a:p>
          <a:p>
            <a:r>
              <a:rPr lang="fr-FR" sz="1600" b="1" dirty="0">
                <a:latin typeface="Lato" panose="020F0502020204030203" pitchFamily="34" charset="0"/>
                <a:ea typeface="Lato" panose="020F0502020204030203" pitchFamily="34" charset="0"/>
                <a:cs typeface="Lato" panose="020F0502020204030203" pitchFamily="34" charset="0"/>
              </a:rPr>
              <a:t>4) Chargement JSON</a:t>
            </a:r>
          </a:p>
          <a:p>
            <a:r>
              <a:rPr lang="fr-FR" sz="1600" b="1" dirty="0">
                <a:latin typeface="Lato" panose="020F0502020204030203" pitchFamily="34" charset="0"/>
                <a:ea typeface="Lato" panose="020F0502020204030203" pitchFamily="34" charset="0"/>
                <a:cs typeface="Lato" panose="020F0502020204030203" pitchFamily="34" charset="0"/>
              </a:rPr>
              <a:t>5) Sauvegarde automatique</a:t>
            </a:r>
          </a:p>
          <a:p>
            <a:r>
              <a:rPr lang="fr-FR" sz="1600" b="1" dirty="0">
                <a:latin typeface="Lato" panose="020F0502020204030203" pitchFamily="34" charset="0"/>
                <a:ea typeface="Lato" panose="020F0502020204030203" pitchFamily="34" charset="0"/>
                <a:cs typeface="Lato" panose="020F0502020204030203" pitchFamily="34" charset="0"/>
              </a:rPr>
              <a:t>6) Chargement au démarrage</a:t>
            </a:r>
          </a:p>
          <a:p>
            <a:r>
              <a:rPr lang="fr-FR" sz="1600" b="1" dirty="0">
                <a:latin typeface="Lato" panose="020F0502020204030203" pitchFamily="34" charset="0"/>
                <a:ea typeface="Lato" panose="020F0502020204030203" pitchFamily="34" charset="0"/>
                <a:cs typeface="Lato" panose="020F0502020204030203" pitchFamily="34" charset="0"/>
              </a:rPr>
              <a:t>7) Compteur de livres</a:t>
            </a:r>
          </a:p>
          <a:p>
            <a:r>
              <a:rPr lang="fr-FR" sz="1600" b="1" dirty="0">
                <a:latin typeface="Lato" panose="020F0502020204030203" pitchFamily="34" charset="0"/>
                <a:ea typeface="Lato" panose="020F0502020204030203" pitchFamily="34" charset="0"/>
                <a:cs typeface="Lato" panose="020F0502020204030203" pitchFamily="34" charset="0"/>
              </a:rPr>
              <a:t>8) Mise à jour du compteur</a:t>
            </a:r>
          </a:p>
        </p:txBody>
      </p:sp>
    </p:spTree>
    <p:extLst>
      <p:ext uri="{BB962C8B-B14F-4D97-AF65-F5344CB8AC3E}">
        <p14:creationId xmlns:p14="http://schemas.microsoft.com/office/powerpoint/2010/main" val="372792544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203">
          <a:extLst>
            <a:ext uri="{FF2B5EF4-FFF2-40B4-BE49-F238E27FC236}">
              <a16:creationId xmlns:a16="http://schemas.microsoft.com/office/drawing/2014/main" id="{C41426E5-3A8B-DDA9-9CC8-4FCF0A5086FE}"/>
            </a:ext>
          </a:extLst>
        </p:cNvPr>
        <p:cNvGrpSpPr/>
        <p:nvPr/>
      </p:nvGrpSpPr>
      <p:grpSpPr>
        <a:xfrm>
          <a:off x="0" y="0"/>
          <a:ext cx="0" cy="0"/>
          <a:chOff x="0" y="0"/>
          <a:chExt cx="0" cy="0"/>
        </a:xfrm>
      </p:grpSpPr>
      <p:sp>
        <p:nvSpPr>
          <p:cNvPr id="204" name="Google Shape;204;g2aed57810c0_0_50">
            <a:extLst>
              <a:ext uri="{FF2B5EF4-FFF2-40B4-BE49-F238E27FC236}">
                <a16:creationId xmlns:a16="http://schemas.microsoft.com/office/drawing/2014/main" id="{BBD19B0D-664F-C2DF-C70B-6F177B802093}"/>
              </a:ext>
            </a:extLst>
          </p:cNvPr>
          <p:cNvSpPr txBox="1">
            <a:spLocks noGrp="1"/>
          </p:cNvSpPr>
          <p:nvPr>
            <p:ph type="title"/>
          </p:nvPr>
        </p:nvSpPr>
        <p:spPr>
          <a:xfrm>
            <a:off x="290640" y="338840"/>
            <a:ext cx="3295800" cy="48603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Introduction : ce qu’il faut retenir</a:t>
            </a:r>
            <a:endParaRPr dirty="0"/>
          </a:p>
        </p:txBody>
      </p:sp>
      <p:pic>
        <p:nvPicPr>
          <p:cNvPr id="3" name="Image 2">
            <a:extLst>
              <a:ext uri="{FF2B5EF4-FFF2-40B4-BE49-F238E27FC236}">
                <a16:creationId xmlns:a16="http://schemas.microsoft.com/office/drawing/2014/main" id="{B0ECED3F-EB22-75BD-68F4-A90484AA3E59}"/>
              </a:ext>
            </a:extLst>
          </p:cNvPr>
          <p:cNvPicPr>
            <a:picLocks noChangeAspect="1"/>
          </p:cNvPicPr>
          <p:nvPr/>
        </p:nvPicPr>
        <p:blipFill>
          <a:blip r:embed="rId3"/>
          <a:stretch>
            <a:fillRect/>
          </a:stretch>
        </p:blipFill>
        <p:spPr>
          <a:xfrm>
            <a:off x="4220242" y="490654"/>
            <a:ext cx="4283517" cy="4622880"/>
          </a:xfrm>
          <a:prstGeom prst="rect">
            <a:avLst/>
          </a:prstGeom>
        </p:spPr>
      </p:pic>
    </p:spTree>
    <p:extLst>
      <p:ext uri="{BB962C8B-B14F-4D97-AF65-F5344CB8AC3E}">
        <p14:creationId xmlns:p14="http://schemas.microsoft.com/office/powerpoint/2010/main" val="400726977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224">
          <a:extLst>
            <a:ext uri="{FF2B5EF4-FFF2-40B4-BE49-F238E27FC236}">
              <a16:creationId xmlns:a16="http://schemas.microsoft.com/office/drawing/2014/main" id="{E1BE800D-06ED-6F31-1011-2455928878D7}"/>
            </a:ext>
          </a:extLst>
        </p:cNvPr>
        <p:cNvGrpSpPr/>
        <p:nvPr/>
      </p:nvGrpSpPr>
      <p:grpSpPr>
        <a:xfrm>
          <a:off x="0" y="0"/>
          <a:ext cx="0" cy="0"/>
          <a:chOff x="0" y="0"/>
          <a:chExt cx="0" cy="0"/>
        </a:xfrm>
      </p:grpSpPr>
      <p:sp>
        <p:nvSpPr>
          <p:cNvPr id="225" name="Google Shape;225;g2aed57810c0_0_68">
            <a:extLst>
              <a:ext uri="{FF2B5EF4-FFF2-40B4-BE49-F238E27FC236}">
                <a16:creationId xmlns:a16="http://schemas.microsoft.com/office/drawing/2014/main" id="{868CB00C-C5A2-A793-B4DE-260889E5D7BF}"/>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SzPts val="2400"/>
              <a:buNone/>
            </a:pPr>
            <a:r>
              <a:rPr lang="fr-FR" dirty="0"/>
              <a:t>Commit chapitre 5 : Architecture MVC</a:t>
            </a:r>
            <a:endParaRPr dirty="0"/>
          </a:p>
        </p:txBody>
      </p:sp>
      <p:sp>
        <p:nvSpPr>
          <p:cNvPr id="226" name="Google Shape;226;g2aed57810c0_0_68">
            <a:extLst>
              <a:ext uri="{FF2B5EF4-FFF2-40B4-BE49-F238E27FC236}">
                <a16:creationId xmlns:a16="http://schemas.microsoft.com/office/drawing/2014/main" id="{213FBD85-32E1-9566-741C-B837AAF05E3A}"/>
              </a:ext>
            </a:extLst>
          </p:cNvPr>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360"/>
              </a:spcBef>
              <a:spcAft>
                <a:spcPts val="0"/>
              </a:spcAft>
              <a:buNone/>
            </a:pPr>
            <a:r>
              <a:rPr lang="fr-FR" dirty="0"/>
              <a:t>C’est le moment de versionner : </a:t>
            </a:r>
            <a:endParaRPr dirty="0"/>
          </a:p>
          <a:p>
            <a:pPr marL="0" lvl="0" indent="0" algn="l" rtl="0">
              <a:lnSpc>
                <a:spcPct val="100000"/>
              </a:lnSpc>
              <a:spcBef>
                <a:spcPts val="360"/>
              </a:spcBef>
              <a:spcAft>
                <a:spcPts val="0"/>
              </a:spcAft>
              <a:buNone/>
            </a:pPr>
            <a:endParaRPr dirty="0"/>
          </a:p>
          <a:p>
            <a:pPr lvl="0" indent="-342900">
              <a:buClr>
                <a:srgbClr val="F1C232"/>
              </a:buClr>
              <a:buChar char="●"/>
            </a:pPr>
            <a:r>
              <a:rPr lang="fr-FR" dirty="0">
                <a:hlinkClick r:id="rId3"/>
              </a:rPr>
              <a:t>https://github.com/CoursQtTdemares</a:t>
            </a:r>
            <a:endParaRPr lang="fr-FR" dirty="0"/>
          </a:p>
          <a:p>
            <a:pPr lvl="0" indent="-342900">
              <a:buClr>
                <a:srgbClr val="F1C232"/>
              </a:buClr>
              <a:buChar char="●"/>
            </a:pPr>
            <a:r>
              <a:rPr lang="fr-FR" dirty="0"/>
              <a:t>Le commentaire du commit est “chapitre 5 : Architecture MVC”</a:t>
            </a:r>
            <a:endParaRPr dirty="0"/>
          </a:p>
          <a:p>
            <a:pPr marL="0" lvl="0" indent="0" algn="l" rtl="0">
              <a:lnSpc>
                <a:spcPct val="100000"/>
              </a:lnSpc>
              <a:spcBef>
                <a:spcPts val="360"/>
              </a:spcBef>
              <a:spcAft>
                <a:spcPts val="0"/>
              </a:spcAft>
              <a:buSzPts val="1800"/>
              <a:buNone/>
            </a:pPr>
            <a:endParaRPr dirty="0"/>
          </a:p>
          <a:p>
            <a:pPr marL="0" lvl="0" indent="0" algn="l" rtl="0">
              <a:lnSpc>
                <a:spcPct val="100000"/>
              </a:lnSpc>
              <a:spcBef>
                <a:spcPts val="360"/>
              </a:spcBef>
              <a:spcAft>
                <a:spcPts val="0"/>
              </a:spcAft>
              <a:buSzPts val="1800"/>
              <a:buNone/>
            </a:pPr>
            <a:endParaRPr sz="1400" i="1" dirty="0"/>
          </a:p>
        </p:txBody>
      </p:sp>
    </p:spTree>
    <p:extLst>
      <p:ext uri="{BB962C8B-B14F-4D97-AF65-F5344CB8AC3E}">
        <p14:creationId xmlns:p14="http://schemas.microsoft.com/office/powerpoint/2010/main" val="79752116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ABAE7A1C-89F9-4C04-47D5-0B87A181CB39}"/>
            </a:ext>
          </a:extLst>
        </p:cNvPr>
        <p:cNvGrpSpPr/>
        <p:nvPr/>
      </p:nvGrpSpPr>
      <p:grpSpPr>
        <a:xfrm>
          <a:off x="0" y="0"/>
          <a:ext cx="0" cy="0"/>
          <a:chOff x="0" y="0"/>
          <a:chExt cx="0" cy="0"/>
        </a:xfrm>
      </p:grpSpPr>
      <p:sp>
        <p:nvSpPr>
          <p:cNvPr id="175" name="Google Shape;175;g2aed57810c0_0_153">
            <a:extLst>
              <a:ext uri="{FF2B5EF4-FFF2-40B4-BE49-F238E27FC236}">
                <a16:creationId xmlns:a16="http://schemas.microsoft.com/office/drawing/2014/main" id="{4225C689-7732-227B-53C4-75EDED812248}"/>
              </a:ext>
            </a:extLst>
          </p:cNvPr>
          <p:cNvSpPr txBox="1">
            <a:spLocks noGrp="1"/>
          </p:cNvSpPr>
          <p:nvPr>
            <p:ph type="title"/>
          </p:nvPr>
        </p:nvSpPr>
        <p:spPr>
          <a:xfrm>
            <a:off x="1371530" y="2726654"/>
            <a:ext cx="6382800" cy="541800"/>
          </a:xfrm>
          <a:prstGeom prst="rect">
            <a:avLst/>
          </a:prstGeom>
          <a:noFill/>
          <a:ln>
            <a:noFill/>
          </a:ln>
        </p:spPr>
        <p:txBody>
          <a:bodyPr spcFirstLastPara="1" wrap="square" lIns="91425" tIns="45700" rIns="91425" bIns="45700" anchor="t" anchorCtr="0">
            <a:normAutofit/>
          </a:bodyPr>
          <a:lstStyle/>
          <a:p>
            <a:pPr marL="0" lvl="0" indent="0" algn="r" rtl="0">
              <a:lnSpc>
                <a:spcPct val="100000"/>
              </a:lnSpc>
              <a:spcBef>
                <a:spcPts val="0"/>
              </a:spcBef>
              <a:spcAft>
                <a:spcPts val="0"/>
              </a:spcAft>
              <a:buSzPts val="2800"/>
              <a:buNone/>
            </a:pPr>
            <a:r>
              <a:rPr lang="fr-FR" dirty="0"/>
              <a:t>Chapitre 6 : Aspects avancés</a:t>
            </a:r>
            <a:endParaRPr dirty="0"/>
          </a:p>
        </p:txBody>
      </p:sp>
    </p:spTree>
    <p:extLst>
      <p:ext uri="{BB962C8B-B14F-4D97-AF65-F5344CB8AC3E}">
        <p14:creationId xmlns:p14="http://schemas.microsoft.com/office/powerpoint/2010/main" val="314280767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180">
          <a:extLst>
            <a:ext uri="{FF2B5EF4-FFF2-40B4-BE49-F238E27FC236}">
              <a16:creationId xmlns:a16="http://schemas.microsoft.com/office/drawing/2014/main" id="{6E4CF08D-8C15-A327-7A2E-6C7A4C071730}"/>
            </a:ext>
          </a:extLst>
        </p:cNvPr>
        <p:cNvGrpSpPr/>
        <p:nvPr/>
      </p:nvGrpSpPr>
      <p:grpSpPr>
        <a:xfrm>
          <a:off x="0" y="0"/>
          <a:ext cx="0" cy="0"/>
          <a:chOff x="0" y="0"/>
          <a:chExt cx="0" cy="0"/>
        </a:xfrm>
      </p:grpSpPr>
      <p:sp>
        <p:nvSpPr>
          <p:cNvPr id="181" name="Google Shape;181;g2aed57810c0_0_44">
            <a:extLst>
              <a:ext uri="{FF2B5EF4-FFF2-40B4-BE49-F238E27FC236}">
                <a16:creationId xmlns:a16="http://schemas.microsoft.com/office/drawing/2014/main" id="{272D7EC7-AA37-3227-0D6C-97AB372AB9DD}"/>
              </a:ext>
            </a:extLst>
          </p:cNvPr>
          <p:cNvSpPr txBox="1">
            <a:spLocks noGrp="1"/>
          </p:cNvSpPr>
          <p:nvPr>
            <p:ph type="title"/>
          </p:nvPr>
        </p:nvSpPr>
        <p:spPr>
          <a:xfrm>
            <a:off x="2595175" y="276025"/>
            <a:ext cx="6247800" cy="4794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00"/>
              <a:buNone/>
            </a:pPr>
            <a:r>
              <a:rPr lang="fr-FR" dirty="0"/>
              <a:t>Chapitre 1 : Introduction</a:t>
            </a:r>
            <a:endParaRPr dirty="0"/>
          </a:p>
        </p:txBody>
      </p:sp>
      <p:sp>
        <p:nvSpPr>
          <p:cNvPr id="182" name="Google Shape;182;g2aed57810c0_0_44">
            <a:extLst>
              <a:ext uri="{FF2B5EF4-FFF2-40B4-BE49-F238E27FC236}">
                <a16:creationId xmlns:a16="http://schemas.microsoft.com/office/drawing/2014/main" id="{7244C3E8-6929-834C-5D5C-8EF219E3957B}"/>
              </a:ext>
            </a:extLst>
          </p:cNvPr>
          <p:cNvSpPr txBox="1">
            <a:spLocks noGrp="1"/>
          </p:cNvSpPr>
          <p:nvPr>
            <p:ph type="body" idx="1"/>
          </p:nvPr>
        </p:nvSpPr>
        <p:spPr>
          <a:xfrm>
            <a:off x="304412" y="946598"/>
            <a:ext cx="8535300" cy="4284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60"/>
              </a:spcBef>
              <a:spcAft>
                <a:spcPts val="0"/>
              </a:spcAft>
              <a:buSzPts val="1800"/>
              <a:buNone/>
            </a:pPr>
            <a:r>
              <a:rPr lang="fr-FR" dirty="0"/>
              <a:t>Objectifs de ce chapitre</a:t>
            </a:r>
          </a:p>
          <a:p>
            <a:pPr marL="0" lvl="0" indent="0" algn="l" rtl="0">
              <a:lnSpc>
                <a:spcPct val="100000"/>
              </a:lnSpc>
              <a:spcBef>
                <a:spcPts val="360"/>
              </a:spcBef>
              <a:spcAft>
                <a:spcPts val="0"/>
              </a:spcAft>
              <a:buSzPts val="1800"/>
              <a:buNone/>
            </a:pPr>
            <a:endParaRPr lang="fr-FR" dirty="0"/>
          </a:p>
          <a:p>
            <a:r>
              <a:rPr lang="fr-FR" dirty="0"/>
              <a:t>- Maîtriser l'architecture MDI (Multiple Document Interface) </a:t>
            </a:r>
          </a:p>
          <a:p>
            <a:r>
              <a:rPr lang="fr-FR" dirty="0"/>
              <a:t>- Utiliser les fonctions de tracé avancées </a:t>
            </a:r>
          </a:p>
          <a:p>
            <a:r>
              <a:rPr lang="fr-FR" dirty="0"/>
              <a:t>- Implémenter des traitements asynchrones avec </a:t>
            </a:r>
            <a:r>
              <a:rPr lang="fr-FR" dirty="0" err="1"/>
              <a:t>QRunnable</a:t>
            </a:r>
            <a:r>
              <a:rPr lang="fr-FR" dirty="0"/>
              <a:t> et </a:t>
            </a:r>
            <a:r>
              <a:rPr lang="fr-FR" dirty="0" err="1"/>
              <a:t>QThreadPool</a:t>
            </a:r>
            <a:endParaRPr lang="fr-FR" dirty="0"/>
          </a:p>
          <a:p>
            <a:r>
              <a:rPr lang="fr-FR" dirty="0"/>
              <a:t>- Gérer les opérations sur le système de fichiers avec les classes Qt</a:t>
            </a:r>
          </a:p>
          <a:p>
            <a:r>
              <a:rPr lang="fr-FR" dirty="0"/>
              <a:t>- Internationaliser une application PyQt6 pour supporter plusieurs langues</a:t>
            </a:r>
            <a:endParaRPr dirty="0"/>
          </a:p>
          <a:p>
            <a:pPr marL="0" lvl="0" indent="0" algn="l" rtl="0">
              <a:lnSpc>
                <a:spcPct val="100000"/>
              </a:lnSpc>
              <a:spcBef>
                <a:spcPts val="360"/>
              </a:spcBef>
              <a:spcAft>
                <a:spcPts val="0"/>
              </a:spcAft>
              <a:buSzPts val="1800"/>
              <a:buNone/>
            </a:pPr>
            <a:endParaRPr dirty="0"/>
          </a:p>
        </p:txBody>
      </p:sp>
    </p:spTree>
    <p:extLst>
      <p:ext uri="{BB962C8B-B14F-4D97-AF65-F5344CB8AC3E}">
        <p14:creationId xmlns:p14="http://schemas.microsoft.com/office/powerpoint/2010/main" val="287943429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2837D3-37AF-2BF3-A49E-8D9C90C94358}"/>
              </a:ext>
            </a:extLst>
          </p:cNvPr>
          <p:cNvSpPr>
            <a:spLocks noGrp="1"/>
          </p:cNvSpPr>
          <p:nvPr>
            <p:ph type="title"/>
          </p:nvPr>
        </p:nvSpPr>
        <p:spPr/>
        <p:txBody>
          <a:bodyPr>
            <a:normAutofit/>
          </a:bodyPr>
          <a:lstStyle/>
          <a:p>
            <a:r>
              <a:rPr lang="fr-FR" dirty="0"/>
              <a:t>Architecture MDI</a:t>
            </a:r>
          </a:p>
        </p:txBody>
      </p:sp>
      <p:pic>
        <p:nvPicPr>
          <p:cNvPr id="5" name="Image 4">
            <a:extLst>
              <a:ext uri="{FF2B5EF4-FFF2-40B4-BE49-F238E27FC236}">
                <a16:creationId xmlns:a16="http://schemas.microsoft.com/office/drawing/2014/main" id="{58F71748-7679-3204-8F0E-7156F77B34C8}"/>
              </a:ext>
            </a:extLst>
          </p:cNvPr>
          <p:cNvPicPr>
            <a:picLocks noChangeAspect="1"/>
          </p:cNvPicPr>
          <p:nvPr/>
        </p:nvPicPr>
        <p:blipFill>
          <a:blip r:embed="rId2"/>
          <a:stretch>
            <a:fillRect/>
          </a:stretch>
        </p:blipFill>
        <p:spPr>
          <a:xfrm>
            <a:off x="1255459" y="1243618"/>
            <a:ext cx="5099293" cy="4004313"/>
          </a:xfrm>
          <a:prstGeom prst="rect">
            <a:avLst/>
          </a:prstGeom>
        </p:spPr>
      </p:pic>
    </p:spTree>
    <p:extLst>
      <p:ext uri="{BB962C8B-B14F-4D97-AF65-F5344CB8AC3E}">
        <p14:creationId xmlns:p14="http://schemas.microsoft.com/office/powerpoint/2010/main" val="2707054589"/>
      </p:ext>
    </p:extLst>
  </p:cSld>
  <p:clrMapOvr>
    <a:masterClrMapping/>
  </p:clrMapOvr>
</p:sld>
</file>

<file path=ppt/theme/theme1.xml><?xml version="1.0" encoding="utf-8"?>
<a:theme xmlns:a="http://schemas.openxmlformats.org/drawingml/2006/main" name="Thème Office">
  <a:themeElements>
    <a:clrScheme name="Bureau">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Bureau">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907</TotalTime>
  <Words>8788</Words>
  <Application>Microsoft Office PowerPoint</Application>
  <PresentationFormat>Affichage à l'écran (16:10)</PresentationFormat>
  <Paragraphs>846</Paragraphs>
  <Slides>113</Slides>
  <Notes>103</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113</vt:i4>
      </vt:variant>
    </vt:vector>
  </HeadingPairs>
  <TitlesOfParts>
    <vt:vector size="119" baseType="lpstr">
      <vt:lpstr>Arial</vt:lpstr>
      <vt:lpstr>Calibri</vt:lpstr>
      <vt:lpstr>Lato</vt:lpstr>
      <vt:lpstr>Montserrat ExtraBold</vt:lpstr>
      <vt:lpstr>Montserrat</vt:lpstr>
      <vt:lpstr>Thème Office</vt:lpstr>
      <vt:lpstr>Présentation PowerPoint</vt:lpstr>
      <vt:lpstr>Bienvenue sur cette formation Boomerang Consulting</vt:lpstr>
      <vt:lpstr>Boomerang Consulting</vt:lpstr>
      <vt:lpstr>Centre de formation certifié</vt:lpstr>
      <vt:lpstr>Qualité et satisfaction</vt:lpstr>
      <vt:lpstr>Horaire et convocations</vt:lpstr>
      <vt:lpstr>Suivi</vt:lpstr>
      <vt:lpstr>Présentations et prérequis</vt:lpstr>
      <vt:lpstr>Objectifs pédagogiques</vt:lpstr>
      <vt:lpstr>Les feuilles d’émargement</vt:lpstr>
      <vt:lpstr>Les évaluations de fin de stage</vt:lpstr>
      <vt:lpstr>Déroulé et structure de la formation </vt:lpstr>
      <vt:lpstr>Versioning ou Drive</vt:lpstr>
      <vt:lpstr>Support de cours et outils pédagogiques</vt:lpstr>
      <vt:lpstr>Suivi quotidien et adaptabilité</vt:lpstr>
      <vt:lpstr>Table des matières</vt:lpstr>
      <vt:lpstr>Valider le démarrage de la formation</vt:lpstr>
      <vt:lpstr>Chapitre 1 : Introduction</vt:lpstr>
      <vt:lpstr>Chapitre 1 : Introduction</vt:lpstr>
      <vt:lpstr>1.1 Contexte historique</vt:lpstr>
      <vt:lpstr>1.2 Binding</vt:lpstr>
      <vt:lpstr>1.3 Fonctionnement de base</vt:lpstr>
      <vt:lpstr>1.4 Modules principaux de PyQt6</vt:lpstr>
      <vt:lpstr>1.6 Event loop</vt:lpstr>
      <vt:lpstr>1.7 Alternatives</vt:lpstr>
      <vt:lpstr>TP 1 : Installation</vt:lpstr>
      <vt:lpstr>TP 2 : Configurations</vt:lpstr>
      <vt:lpstr>1.8 Navigation dans la documentation</vt:lpstr>
      <vt:lpstr>TP 3 : Documentation</vt:lpstr>
      <vt:lpstr>TP 4 : Premiere application (Optionnel)</vt:lpstr>
      <vt:lpstr>Introduction : ce qu’il faut retenir</vt:lpstr>
      <vt:lpstr>Commit chapitre 1 Introduction</vt:lpstr>
      <vt:lpstr>Chapitre 2 : Principes généraux</vt:lpstr>
      <vt:lpstr>Chapitre 2 : Principes généraux</vt:lpstr>
      <vt:lpstr>2.1 But à atteindre</vt:lpstr>
      <vt:lpstr>2.2 QMainWindow </vt:lpstr>
      <vt:lpstr>2.3 Les 4 zones principales </vt:lpstr>
      <vt:lpstr>2.4 Cycle de vie</vt:lpstr>
      <vt:lpstr>2.5 Communication par signaux et slots</vt:lpstr>
      <vt:lpstr>2.6 Les widgets de base</vt:lpstr>
      <vt:lpstr>2.7 Les Actions Qt</vt:lpstr>
      <vt:lpstr>2.8 Barres d'outils (QToolBar)</vt:lpstr>
      <vt:lpstr>2.9 Barres de menus (QMenuBar)</vt:lpstr>
      <vt:lpstr>2.10 Barre de statut</vt:lpstr>
      <vt:lpstr>TP 1 : Interface complète</vt:lpstr>
      <vt:lpstr>2.11 CSS et styles</vt:lpstr>
      <vt:lpstr>TP 2 : Style</vt:lpstr>
      <vt:lpstr>2.12 Menus contextuels</vt:lpstr>
      <vt:lpstr>2.13 Interconnexion</vt:lpstr>
      <vt:lpstr>TP 3 : Menus contextuels</vt:lpstr>
      <vt:lpstr>TP 4 : Synchronisation</vt:lpstr>
      <vt:lpstr>Introduction : ce qu’il faut retenir</vt:lpstr>
      <vt:lpstr>Commit chapitre 2 Principes généraux</vt:lpstr>
      <vt:lpstr>Chapitre 3 : Stratégies placement</vt:lpstr>
      <vt:lpstr>Chapitre 3 : Stratégies placement</vt:lpstr>
      <vt:lpstr>But à atteindre</vt:lpstr>
      <vt:lpstr>Layouts et widgets d'interface </vt:lpstr>
      <vt:lpstr>Layout horizontal</vt:lpstr>
      <vt:lpstr>Layout vertical</vt:lpstr>
      <vt:lpstr>TP 1 : Formulaire</vt:lpstr>
      <vt:lpstr>Layout en grille</vt:lpstr>
      <vt:lpstr>TP 2 : Calculatrice</vt:lpstr>
      <vt:lpstr>Layouts imbriqués</vt:lpstr>
      <vt:lpstr>Bonnes pratiques</vt:lpstr>
      <vt:lpstr>Bonnes pratiques (suite)</vt:lpstr>
      <vt:lpstr>Taille et espacement</vt:lpstr>
      <vt:lpstr>TP 3 : IDE</vt:lpstr>
      <vt:lpstr>HTML</vt:lpstr>
      <vt:lpstr>Adaptativité et responsivité</vt:lpstr>
      <vt:lpstr>TP 4 : Blog responsive</vt:lpstr>
      <vt:lpstr>Introduction : ce qu’il faut retenir</vt:lpstr>
      <vt:lpstr>Commit chapitre 3 Stratégie placement</vt:lpstr>
      <vt:lpstr>Chapitre 4 : Qt Designer </vt:lpstr>
      <vt:lpstr>Chapitre 1 : Qt Designer</vt:lpstr>
      <vt:lpstr>Installation et configuration</vt:lpstr>
      <vt:lpstr>Introduction à Qt Designer</vt:lpstr>
      <vt:lpstr>Chargement et intégration en Python</vt:lpstr>
      <vt:lpstr>Ajout de la logique applicative</vt:lpstr>
      <vt:lpstr>TP1 : Première interface avec Designer</vt:lpstr>
      <vt:lpstr>TP1 : Compilation avec pyuic6</vt:lpstr>
      <vt:lpstr>Introduction : ce qu’il faut retenir</vt:lpstr>
      <vt:lpstr>Commit chapitre 4 Qt designer</vt:lpstr>
      <vt:lpstr>Chapitre 5 : Architecture MVC</vt:lpstr>
      <vt:lpstr>Chapitre 5 : Architecture MVC</vt:lpstr>
      <vt:lpstr>Architecture Model-View</vt:lpstr>
      <vt:lpstr>Les modèles dans Qt</vt:lpstr>
      <vt:lpstr>QAbstractListModel</vt:lpstr>
      <vt:lpstr>Enrichir l'affichage avec les rôles</vt:lpstr>
      <vt:lpstr>Bonnes pratiques et conseils</vt:lpstr>
      <vt:lpstr>Structure de code recommandée</vt:lpstr>
      <vt:lpstr>TP 1 : Modèle de base et première vue</vt:lpstr>
      <vt:lpstr>TP 2 : Interactions et signaux</vt:lpstr>
      <vt:lpstr>TP 3 : Rôles</vt:lpstr>
      <vt:lpstr>TP 4 : Persistance</vt:lpstr>
      <vt:lpstr>Introduction : ce qu’il faut retenir</vt:lpstr>
      <vt:lpstr>Commit chapitre 5 : Architecture MVC</vt:lpstr>
      <vt:lpstr>Chapitre 6 : Aspects avancés</vt:lpstr>
      <vt:lpstr>Chapitre 1 : Introduction</vt:lpstr>
      <vt:lpstr>Architecture MDI</vt:lpstr>
      <vt:lpstr>Threads</vt:lpstr>
      <vt:lpstr>TP 1 : Téléchargement de données</vt:lpstr>
      <vt:lpstr>Gestion du système de fichiers</vt:lpstr>
      <vt:lpstr>Fonctions de tracé avancées</vt:lpstr>
      <vt:lpstr>TP2 - Graphiques personnalisés</vt:lpstr>
      <vt:lpstr>Internationalisation</vt:lpstr>
      <vt:lpstr>TP3 - Internationalisation (optionnel)</vt:lpstr>
      <vt:lpstr>Introduction : ce qu’il faut retenir</vt:lpstr>
      <vt:lpstr>Commit chapitre 6 Aspects avancés</vt:lpstr>
      <vt:lpstr>Questions / réponses</vt:lpstr>
      <vt:lpstr>Merci d’avoir suivi cette formation Boomerang Consulting et à très bientôt !</vt:lpstr>
      <vt:lpstr>Formation suivante</vt:lpstr>
      <vt:lpstr>Bilan formation et remerciements</vt:lpstr>
      <vt:lpstr>Votre formateur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Diane diane</dc:creator>
  <cp:lastModifiedBy>timothee demares</cp:lastModifiedBy>
  <cp:revision>46</cp:revision>
  <dcterms:created xsi:type="dcterms:W3CDTF">2016-12-19T13:50:22Z</dcterms:created>
  <dcterms:modified xsi:type="dcterms:W3CDTF">2025-09-25T21:31:15Z</dcterms:modified>
</cp:coreProperties>
</file>